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89" r:id="rId4"/>
    <p:sldId id="266" r:id="rId5"/>
    <p:sldId id="267" r:id="rId6"/>
    <p:sldId id="286" r:id="rId7"/>
    <p:sldId id="268" r:id="rId8"/>
    <p:sldId id="269" r:id="rId9"/>
    <p:sldId id="287" r:id="rId10"/>
    <p:sldId id="257"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1A4"/>
    <a:srgbClr val="E203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ED230F-D482-43DA-A37D-6BCA2A28CF3E}" v="1" dt="2024-11-10T18:32:21.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94733"/>
  </p:normalViewPr>
  <p:slideViewPr>
    <p:cSldViewPr snapToGrid="0">
      <p:cViewPr varScale="1">
        <p:scale>
          <a:sx n="78" d="100"/>
          <a:sy n="78" d="100"/>
        </p:scale>
        <p:origin x="102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C87AA7-025A-F0F5-A4D3-8859B1B2711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25D19A2-8473-2688-C163-7DDE74B5D8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DB1712A-5CC9-5605-6EBB-4A99B3FB7634}"/>
              </a:ext>
            </a:extLst>
          </p:cNvPr>
          <p:cNvSpPr>
            <a:spLocks noGrp="1"/>
          </p:cNvSpPr>
          <p:nvPr>
            <p:ph type="dt" sz="half" idx="10"/>
          </p:nvPr>
        </p:nvSpPr>
        <p:spPr/>
        <p:txBody>
          <a:bodyPr/>
          <a:lstStyle/>
          <a:p>
            <a:fld id="{4B6C4E4C-0370-8846-9785-6D1241B30531}" type="datetimeFigureOut">
              <a:t>08/01/2025</a:t>
            </a:fld>
            <a:endParaRPr lang="it-IT"/>
          </a:p>
        </p:txBody>
      </p:sp>
      <p:sp>
        <p:nvSpPr>
          <p:cNvPr id="5" name="Segnaposto piè di pagina 4">
            <a:extLst>
              <a:ext uri="{FF2B5EF4-FFF2-40B4-BE49-F238E27FC236}">
                <a16:creationId xmlns:a16="http://schemas.microsoft.com/office/drawing/2014/main" id="{23EAE9F1-F360-5F06-66B9-905CEAA0823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83775D-781A-192D-0CF4-2F5F82EFAE1F}"/>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313590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452BBA-3352-9241-1AC4-CB185BC3E5C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D8A656C-28D8-069C-E7A8-3D8D076F5EA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A8026EC-F0F7-6350-6C67-62BDE77C4A2B}"/>
              </a:ext>
            </a:extLst>
          </p:cNvPr>
          <p:cNvSpPr>
            <a:spLocks noGrp="1"/>
          </p:cNvSpPr>
          <p:nvPr>
            <p:ph type="dt" sz="half" idx="10"/>
          </p:nvPr>
        </p:nvSpPr>
        <p:spPr/>
        <p:txBody>
          <a:bodyPr/>
          <a:lstStyle/>
          <a:p>
            <a:fld id="{4B6C4E4C-0370-8846-9785-6D1241B30531}" type="datetimeFigureOut">
              <a:t>08/01/2025</a:t>
            </a:fld>
            <a:endParaRPr lang="it-IT"/>
          </a:p>
        </p:txBody>
      </p:sp>
      <p:sp>
        <p:nvSpPr>
          <p:cNvPr id="5" name="Segnaposto piè di pagina 4">
            <a:extLst>
              <a:ext uri="{FF2B5EF4-FFF2-40B4-BE49-F238E27FC236}">
                <a16:creationId xmlns:a16="http://schemas.microsoft.com/office/drawing/2014/main" id="{E63B7A29-47DC-16A4-4827-0E54BC04A26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16FAFD1-3D3E-B8BD-05D5-741CD72B4F13}"/>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567531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C0A9CAC-EEEC-C65C-F78F-C9E9C76AC09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4825E18-079D-01C4-A97E-931527DAF84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CB3F499-9EE0-37C5-55D6-F38C7AE7BF28}"/>
              </a:ext>
            </a:extLst>
          </p:cNvPr>
          <p:cNvSpPr>
            <a:spLocks noGrp="1"/>
          </p:cNvSpPr>
          <p:nvPr>
            <p:ph type="dt" sz="half" idx="10"/>
          </p:nvPr>
        </p:nvSpPr>
        <p:spPr/>
        <p:txBody>
          <a:bodyPr/>
          <a:lstStyle/>
          <a:p>
            <a:fld id="{4B6C4E4C-0370-8846-9785-6D1241B30531}" type="datetimeFigureOut">
              <a:t>08/01/2025</a:t>
            </a:fld>
            <a:endParaRPr lang="it-IT"/>
          </a:p>
        </p:txBody>
      </p:sp>
      <p:sp>
        <p:nvSpPr>
          <p:cNvPr id="5" name="Segnaposto piè di pagina 4">
            <a:extLst>
              <a:ext uri="{FF2B5EF4-FFF2-40B4-BE49-F238E27FC236}">
                <a16:creationId xmlns:a16="http://schemas.microsoft.com/office/drawing/2014/main" id="{E4D21FA6-2FDA-5A46-9923-82012FBE3F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E429B5-3E38-4F79-8755-B35089545EF3}"/>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251684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DC3D18-26DA-E786-E070-0D613D70E56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D94399A-9A08-B8E8-3715-6F74DB8878B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132DADC-E9AB-3B06-E845-62E04734C530}"/>
              </a:ext>
            </a:extLst>
          </p:cNvPr>
          <p:cNvSpPr>
            <a:spLocks noGrp="1"/>
          </p:cNvSpPr>
          <p:nvPr>
            <p:ph type="dt" sz="half" idx="10"/>
          </p:nvPr>
        </p:nvSpPr>
        <p:spPr/>
        <p:txBody>
          <a:bodyPr/>
          <a:lstStyle/>
          <a:p>
            <a:fld id="{4B6C4E4C-0370-8846-9785-6D1241B30531}" type="datetimeFigureOut">
              <a:t>08/01/2025</a:t>
            </a:fld>
            <a:endParaRPr lang="it-IT"/>
          </a:p>
        </p:txBody>
      </p:sp>
      <p:sp>
        <p:nvSpPr>
          <p:cNvPr id="5" name="Segnaposto piè di pagina 4">
            <a:extLst>
              <a:ext uri="{FF2B5EF4-FFF2-40B4-BE49-F238E27FC236}">
                <a16:creationId xmlns:a16="http://schemas.microsoft.com/office/drawing/2014/main" id="{B320025C-D0D3-313E-73B2-D77B03DF2A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04E7C5-1B10-AEB1-FEEF-659D836ADAAF}"/>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2958516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95BE15-B893-7D67-30B5-1D4B6B62F6F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2FE0A68-CFB6-D1C0-B24C-72A240BA2A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69FE281-C4F9-DFED-E7D1-9080E4CB29DE}"/>
              </a:ext>
            </a:extLst>
          </p:cNvPr>
          <p:cNvSpPr>
            <a:spLocks noGrp="1"/>
          </p:cNvSpPr>
          <p:nvPr>
            <p:ph type="dt" sz="half" idx="10"/>
          </p:nvPr>
        </p:nvSpPr>
        <p:spPr/>
        <p:txBody>
          <a:bodyPr/>
          <a:lstStyle/>
          <a:p>
            <a:fld id="{4B6C4E4C-0370-8846-9785-6D1241B30531}" type="datetimeFigureOut">
              <a:t>08/01/2025</a:t>
            </a:fld>
            <a:endParaRPr lang="it-IT"/>
          </a:p>
        </p:txBody>
      </p:sp>
      <p:sp>
        <p:nvSpPr>
          <p:cNvPr id="5" name="Segnaposto piè di pagina 4">
            <a:extLst>
              <a:ext uri="{FF2B5EF4-FFF2-40B4-BE49-F238E27FC236}">
                <a16:creationId xmlns:a16="http://schemas.microsoft.com/office/drawing/2014/main" id="{E4420CB3-947C-ACC0-3027-691BAF0E9D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6FA594-06E1-8798-7F33-FE79DA74E4F8}"/>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44691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19F22F-51EE-66FE-0F85-75418222813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C70491B-77D1-91B2-5063-26DB6A41764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0A29D92-9FA5-FD46-71B1-C2B1316DA45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9CF533C-4D5F-DEC8-9B2B-1959EA108CE0}"/>
              </a:ext>
            </a:extLst>
          </p:cNvPr>
          <p:cNvSpPr>
            <a:spLocks noGrp="1"/>
          </p:cNvSpPr>
          <p:nvPr>
            <p:ph type="dt" sz="half" idx="10"/>
          </p:nvPr>
        </p:nvSpPr>
        <p:spPr/>
        <p:txBody>
          <a:bodyPr/>
          <a:lstStyle/>
          <a:p>
            <a:fld id="{4B6C4E4C-0370-8846-9785-6D1241B30531}" type="datetimeFigureOut">
              <a:t>08/01/2025</a:t>
            </a:fld>
            <a:endParaRPr lang="it-IT"/>
          </a:p>
        </p:txBody>
      </p:sp>
      <p:sp>
        <p:nvSpPr>
          <p:cNvPr id="6" name="Segnaposto piè di pagina 5">
            <a:extLst>
              <a:ext uri="{FF2B5EF4-FFF2-40B4-BE49-F238E27FC236}">
                <a16:creationId xmlns:a16="http://schemas.microsoft.com/office/drawing/2014/main" id="{664597D1-2C43-8968-AFA4-A717225F477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4E9B9B2-115D-9324-AD58-842DE152B16C}"/>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4135586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0BDAA-FCEF-846F-2490-49D4B7C028C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B59C73F-A446-D7FB-0ED7-B0C3BB7B6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63AD067-5539-7620-B2E9-B11C4F2EBA9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63D1382-43A1-3D84-E420-87C8E0655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B07A3C1-B6BB-5BEE-5B43-5D2C5B2D670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D5ED3EB-53BB-44BD-EB08-4A8035E58F75}"/>
              </a:ext>
            </a:extLst>
          </p:cNvPr>
          <p:cNvSpPr>
            <a:spLocks noGrp="1"/>
          </p:cNvSpPr>
          <p:nvPr>
            <p:ph type="dt" sz="half" idx="10"/>
          </p:nvPr>
        </p:nvSpPr>
        <p:spPr/>
        <p:txBody>
          <a:bodyPr/>
          <a:lstStyle/>
          <a:p>
            <a:fld id="{4B6C4E4C-0370-8846-9785-6D1241B30531}" type="datetimeFigureOut">
              <a:t>08/01/2025</a:t>
            </a:fld>
            <a:endParaRPr lang="it-IT"/>
          </a:p>
        </p:txBody>
      </p:sp>
      <p:sp>
        <p:nvSpPr>
          <p:cNvPr id="8" name="Segnaposto piè di pagina 7">
            <a:extLst>
              <a:ext uri="{FF2B5EF4-FFF2-40B4-BE49-F238E27FC236}">
                <a16:creationId xmlns:a16="http://schemas.microsoft.com/office/drawing/2014/main" id="{A5CCA8BA-1DAA-7E1E-DD81-33EB2C3CAEE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6FE083E-AD85-B132-1529-497FD2770A85}"/>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49477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C68996-ECF0-EC04-0600-FE4427DE0F5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6512661-192C-45BC-0835-D06D546DA927}"/>
              </a:ext>
            </a:extLst>
          </p:cNvPr>
          <p:cNvSpPr>
            <a:spLocks noGrp="1"/>
          </p:cNvSpPr>
          <p:nvPr>
            <p:ph type="dt" sz="half" idx="10"/>
          </p:nvPr>
        </p:nvSpPr>
        <p:spPr/>
        <p:txBody>
          <a:bodyPr/>
          <a:lstStyle/>
          <a:p>
            <a:fld id="{4B6C4E4C-0370-8846-9785-6D1241B30531}" type="datetimeFigureOut">
              <a:t>08/01/2025</a:t>
            </a:fld>
            <a:endParaRPr lang="it-IT"/>
          </a:p>
        </p:txBody>
      </p:sp>
      <p:sp>
        <p:nvSpPr>
          <p:cNvPr id="4" name="Segnaposto piè di pagina 3">
            <a:extLst>
              <a:ext uri="{FF2B5EF4-FFF2-40B4-BE49-F238E27FC236}">
                <a16:creationId xmlns:a16="http://schemas.microsoft.com/office/drawing/2014/main" id="{6D308FA5-F682-2608-C2FC-FAE0CE3A760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13A4B03-D85A-543C-C9FF-3A49ED7B8C61}"/>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3993262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2FA3363-C130-D210-7775-3C3248BD0422}"/>
              </a:ext>
            </a:extLst>
          </p:cNvPr>
          <p:cNvSpPr>
            <a:spLocks noGrp="1"/>
          </p:cNvSpPr>
          <p:nvPr>
            <p:ph type="dt" sz="half" idx="10"/>
          </p:nvPr>
        </p:nvSpPr>
        <p:spPr/>
        <p:txBody>
          <a:bodyPr/>
          <a:lstStyle/>
          <a:p>
            <a:fld id="{4B6C4E4C-0370-8846-9785-6D1241B30531}" type="datetimeFigureOut">
              <a:t>08/01/2025</a:t>
            </a:fld>
            <a:endParaRPr lang="it-IT"/>
          </a:p>
        </p:txBody>
      </p:sp>
      <p:sp>
        <p:nvSpPr>
          <p:cNvPr id="3" name="Segnaposto piè di pagina 2">
            <a:extLst>
              <a:ext uri="{FF2B5EF4-FFF2-40B4-BE49-F238E27FC236}">
                <a16:creationId xmlns:a16="http://schemas.microsoft.com/office/drawing/2014/main" id="{73EA43A3-1E87-2562-1A27-5F7B08D866B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814F036-F994-6E70-728D-062714C90F17}"/>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337807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B7242D-BE31-E8AA-7CCE-27370602EF2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2B0001-D763-6EBF-8D35-13A58830B9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F40E14B-04E9-55F3-4CFE-334FF212A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51EDEDE-F52A-CC2B-90E0-2025E3579425}"/>
              </a:ext>
            </a:extLst>
          </p:cNvPr>
          <p:cNvSpPr>
            <a:spLocks noGrp="1"/>
          </p:cNvSpPr>
          <p:nvPr>
            <p:ph type="dt" sz="half" idx="10"/>
          </p:nvPr>
        </p:nvSpPr>
        <p:spPr/>
        <p:txBody>
          <a:bodyPr/>
          <a:lstStyle/>
          <a:p>
            <a:fld id="{4B6C4E4C-0370-8846-9785-6D1241B30531}" type="datetimeFigureOut">
              <a:t>08/01/2025</a:t>
            </a:fld>
            <a:endParaRPr lang="it-IT"/>
          </a:p>
        </p:txBody>
      </p:sp>
      <p:sp>
        <p:nvSpPr>
          <p:cNvPr id="6" name="Segnaposto piè di pagina 5">
            <a:extLst>
              <a:ext uri="{FF2B5EF4-FFF2-40B4-BE49-F238E27FC236}">
                <a16:creationId xmlns:a16="http://schemas.microsoft.com/office/drawing/2014/main" id="{4E7948B9-4C70-7AFE-173C-2137DF803A6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AEB7A7C-1674-A720-780C-A515D29D70D1}"/>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2713961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E06B1D-244E-6057-7E12-609FA16A770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073C291-FE9C-A174-016B-4122046238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396CF6C-80B9-D69B-E84E-8F8FB02D7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DAB6F98-C234-8D1F-D822-3F83A6CEEB3F}"/>
              </a:ext>
            </a:extLst>
          </p:cNvPr>
          <p:cNvSpPr>
            <a:spLocks noGrp="1"/>
          </p:cNvSpPr>
          <p:nvPr>
            <p:ph type="dt" sz="half" idx="10"/>
          </p:nvPr>
        </p:nvSpPr>
        <p:spPr/>
        <p:txBody>
          <a:bodyPr/>
          <a:lstStyle/>
          <a:p>
            <a:fld id="{4B6C4E4C-0370-8846-9785-6D1241B30531}" type="datetimeFigureOut">
              <a:t>08/01/2025</a:t>
            </a:fld>
            <a:endParaRPr lang="it-IT"/>
          </a:p>
        </p:txBody>
      </p:sp>
      <p:sp>
        <p:nvSpPr>
          <p:cNvPr id="6" name="Segnaposto piè di pagina 5">
            <a:extLst>
              <a:ext uri="{FF2B5EF4-FFF2-40B4-BE49-F238E27FC236}">
                <a16:creationId xmlns:a16="http://schemas.microsoft.com/office/drawing/2014/main" id="{07E347FF-C238-40C1-AAF1-8F3C12CDBDD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E9D0866-0D83-0721-5670-383FA6BC9784}"/>
              </a:ext>
            </a:extLst>
          </p:cNvPr>
          <p:cNvSpPr>
            <a:spLocks noGrp="1"/>
          </p:cNvSpPr>
          <p:nvPr>
            <p:ph type="sldNum" sz="quarter" idx="12"/>
          </p:nvPr>
        </p:nvSpPr>
        <p:spPr/>
        <p:txBody>
          <a:bodyPr/>
          <a:lstStyle/>
          <a:p>
            <a:fld id="{B0DFBF64-13ED-2549-841B-9B11D391C9AE}" type="slidenum">
              <a:t>‹N›</a:t>
            </a:fld>
            <a:endParaRPr lang="it-IT"/>
          </a:p>
        </p:txBody>
      </p:sp>
    </p:spTree>
    <p:extLst>
      <p:ext uri="{BB962C8B-B14F-4D97-AF65-F5344CB8AC3E}">
        <p14:creationId xmlns:p14="http://schemas.microsoft.com/office/powerpoint/2010/main" val="2694682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078B1AE-6F07-3763-5D5D-0C27ECC73E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7874ECA-ECE9-872C-97EA-7614F2DEC8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8B5CA3-796D-6E88-1FDF-9776EC5A1F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C4E4C-0370-8846-9785-6D1241B30531}" type="datetimeFigureOut">
              <a:t>08/01/2025</a:t>
            </a:fld>
            <a:endParaRPr lang="it-IT"/>
          </a:p>
        </p:txBody>
      </p:sp>
      <p:sp>
        <p:nvSpPr>
          <p:cNvPr id="5" name="Segnaposto piè di pagina 4">
            <a:extLst>
              <a:ext uri="{FF2B5EF4-FFF2-40B4-BE49-F238E27FC236}">
                <a16:creationId xmlns:a16="http://schemas.microsoft.com/office/drawing/2014/main" id="{F9B7DEAE-6F7C-3AE5-B8C8-4CB48172F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08EC6B3-B313-795E-D3AD-4283D703F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FBF64-13ED-2549-841B-9B11D391C9AE}" type="slidenum">
              <a:t>‹N›</a:t>
            </a:fld>
            <a:endParaRPr lang="it-IT"/>
          </a:p>
        </p:txBody>
      </p:sp>
    </p:spTree>
    <p:extLst>
      <p:ext uri="{BB962C8B-B14F-4D97-AF65-F5344CB8AC3E}">
        <p14:creationId xmlns:p14="http://schemas.microsoft.com/office/powerpoint/2010/main" val="122332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hyperlink" Target="https://www.linkedin.com/company/digital-in-eu/about/" TargetMode="External"/><Relationship Id="rId3" Type="http://schemas.openxmlformats.org/officeDocument/2006/relationships/image" Target="../media/image9.emf"/><Relationship Id="rId7"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https://www.facebook.com/profile.php?id=61556091414499" TargetMode="External"/><Relationship Id="rId11" Type="http://schemas.openxmlformats.org/officeDocument/2006/relationships/image" Target="../media/image12.emf"/><Relationship Id="rId5" Type="http://schemas.openxmlformats.org/officeDocument/2006/relationships/image" Target="../media/image4.png"/><Relationship Id="rId10" Type="http://schemas.openxmlformats.org/officeDocument/2006/relationships/hyperlink" Target="https://www.instagram.com/digital_in_eu/" TargetMode="External"/><Relationship Id="rId4" Type="http://schemas.openxmlformats.org/officeDocument/2006/relationships/image" Target="../media/image3.emf"/><Relationship Id="rId9"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68C41B18-AFB8-A886-D25D-487FBBA1E8AB}"/>
              </a:ext>
            </a:extLst>
          </p:cNvPr>
          <p:cNvPicPr>
            <a:picLocks noChangeAspect="1"/>
          </p:cNvPicPr>
          <p:nvPr/>
        </p:nvPicPr>
        <p:blipFill rotWithShape="1">
          <a:blip r:embed="rId2"/>
          <a:srcRect l="28329" t="648" r="6036" b="648"/>
          <a:stretch/>
        </p:blipFill>
        <p:spPr>
          <a:xfrm>
            <a:off x="4560000" y="8709"/>
            <a:ext cx="7632000" cy="6858000"/>
          </a:xfrm>
          <a:prstGeom prst="rect">
            <a:avLst/>
          </a:prstGeom>
        </p:spPr>
      </p:pic>
      <p:sp>
        <p:nvSpPr>
          <p:cNvPr id="4" name="Rettangolo 3">
            <a:extLst>
              <a:ext uri="{FF2B5EF4-FFF2-40B4-BE49-F238E27FC236}">
                <a16:creationId xmlns:a16="http://schemas.microsoft.com/office/drawing/2014/main" id="{D20BEF65-2149-9493-F71E-B70FA949C79B}"/>
              </a:ext>
            </a:extLst>
          </p:cNvPr>
          <p:cNvSpPr/>
          <p:nvPr/>
        </p:nvSpPr>
        <p:spPr>
          <a:xfrm>
            <a:off x="-1" y="0"/>
            <a:ext cx="4580709" cy="6866709"/>
          </a:xfrm>
          <a:prstGeom prst="rect">
            <a:avLst/>
          </a:prstGeom>
          <a:solidFill>
            <a:srgbClr val="2F5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F9C5798A-4622-FC81-208B-CE8B5C8E3867}"/>
              </a:ext>
            </a:extLst>
          </p:cNvPr>
          <p:cNvPicPr>
            <a:picLocks noChangeAspect="1"/>
          </p:cNvPicPr>
          <p:nvPr/>
        </p:nvPicPr>
        <p:blipFill>
          <a:blip r:embed="rId3"/>
          <a:stretch>
            <a:fillRect/>
          </a:stretch>
        </p:blipFill>
        <p:spPr>
          <a:xfrm>
            <a:off x="251461" y="194853"/>
            <a:ext cx="8302602" cy="6502038"/>
          </a:xfrm>
          <a:prstGeom prst="rect">
            <a:avLst/>
          </a:prstGeom>
        </p:spPr>
      </p:pic>
      <p:sp>
        <p:nvSpPr>
          <p:cNvPr id="3" name="Sottotitolo 2">
            <a:extLst>
              <a:ext uri="{FF2B5EF4-FFF2-40B4-BE49-F238E27FC236}">
                <a16:creationId xmlns:a16="http://schemas.microsoft.com/office/drawing/2014/main" id="{9DD3A285-1871-7E30-CD46-42E666719143}"/>
              </a:ext>
            </a:extLst>
          </p:cNvPr>
          <p:cNvSpPr>
            <a:spLocks noGrp="1"/>
          </p:cNvSpPr>
          <p:nvPr>
            <p:ph type="subTitle" idx="1"/>
          </p:nvPr>
        </p:nvSpPr>
        <p:spPr>
          <a:xfrm>
            <a:off x="404477" y="1371600"/>
            <a:ext cx="4033132" cy="4829175"/>
          </a:xfrm>
        </p:spPr>
        <p:txBody>
          <a:bodyPr>
            <a:normAutofit/>
          </a:bodyPr>
          <a:lstStyle/>
          <a:p>
            <a:pPr algn="l">
              <a:spcBef>
                <a:spcPts val="0"/>
              </a:spcBef>
            </a:pPr>
            <a:r>
              <a:rPr lang="it-IT" sz="5200" b="1" dirty="0">
                <a:solidFill>
                  <a:schemeClr val="bg1"/>
                </a:solidFill>
                <a:latin typeface="Poppins ExtraBold" pitchFamily="2" charset="77"/>
                <a:cs typeface="Poppins ExtraBold" pitchFamily="2" charset="77"/>
              </a:rPr>
              <a:t>Digital-</a:t>
            </a:r>
            <a:r>
              <a:rPr lang="it-IT" sz="5200" b="1" dirty="0">
                <a:solidFill>
                  <a:srgbClr val="E2037E"/>
                </a:solidFill>
                <a:latin typeface="Poppins ExtraBold" pitchFamily="2" charset="77"/>
                <a:cs typeface="Poppins ExtraBold" pitchFamily="2" charset="77"/>
              </a:rPr>
              <a:t>in</a:t>
            </a:r>
          </a:p>
          <a:p>
            <a:pPr algn="l">
              <a:spcBef>
                <a:spcPts val="0"/>
              </a:spcBef>
            </a:pPr>
            <a:endParaRPr lang="it-IT" sz="2200" dirty="0">
              <a:solidFill>
                <a:schemeClr val="bg1"/>
              </a:solidFill>
              <a:latin typeface="Poppins Medium" pitchFamily="2" charset="77"/>
              <a:cs typeface="Poppins Medium" pitchFamily="2" charset="77"/>
            </a:endParaRPr>
          </a:p>
          <a:p>
            <a:pPr algn="l">
              <a:spcBef>
                <a:spcPts val="0"/>
              </a:spcBef>
            </a:pPr>
            <a:r>
              <a:rPr lang="en-US" sz="3200" dirty="0">
                <a:solidFill>
                  <a:schemeClr val="bg1"/>
                </a:solidFill>
                <a:latin typeface="Poppins Medium" pitchFamily="2" charset="77"/>
                <a:cs typeface="Poppins Medium" pitchFamily="2" charset="77"/>
              </a:rPr>
              <a:t>Insights on Digital Training Needs for Adult Learners</a:t>
            </a:r>
          </a:p>
          <a:p>
            <a:pPr algn="l">
              <a:spcBef>
                <a:spcPts val="0"/>
              </a:spcBef>
            </a:pPr>
            <a:endParaRPr lang="en-US" sz="1600" i="1" dirty="0">
              <a:solidFill>
                <a:schemeClr val="bg1"/>
              </a:solidFill>
              <a:latin typeface="Poppins Medium" pitchFamily="2" charset="77"/>
              <a:cs typeface="Poppins Medium" pitchFamily="2" charset="77"/>
            </a:endParaRPr>
          </a:p>
          <a:p>
            <a:pPr algn="l">
              <a:spcBef>
                <a:spcPts val="0"/>
              </a:spcBef>
            </a:pPr>
            <a:r>
              <a:rPr lang="en-US" sz="1600" i="1" dirty="0">
                <a:solidFill>
                  <a:schemeClr val="bg1"/>
                </a:solidFill>
                <a:latin typeface="Poppins Medium" pitchFamily="2" charset="77"/>
                <a:cs typeface="Poppins Medium" pitchFamily="2" charset="77"/>
              </a:rPr>
              <a:t>Brussels, 15 November 2024</a:t>
            </a:r>
          </a:p>
          <a:p>
            <a:pPr algn="l">
              <a:spcBef>
                <a:spcPts val="0"/>
              </a:spcBef>
            </a:pPr>
            <a:endParaRPr lang="en-US" sz="1600" i="1" dirty="0">
              <a:solidFill>
                <a:schemeClr val="bg1"/>
              </a:solidFill>
              <a:latin typeface="Poppins Medium" pitchFamily="2" charset="77"/>
              <a:cs typeface="Poppins Medium" pitchFamily="2" charset="77"/>
            </a:endParaRPr>
          </a:p>
          <a:p>
            <a:pPr algn="l">
              <a:spcBef>
                <a:spcPts val="0"/>
              </a:spcBef>
            </a:pPr>
            <a:endParaRPr lang="en-US" sz="1600" i="1" dirty="0">
              <a:solidFill>
                <a:schemeClr val="bg1"/>
              </a:solidFill>
              <a:latin typeface="Poppins Medium" pitchFamily="2" charset="77"/>
              <a:cs typeface="Poppins Medium" pitchFamily="2" charset="77"/>
            </a:endParaRPr>
          </a:p>
          <a:p>
            <a:pPr algn="l">
              <a:spcBef>
                <a:spcPts val="0"/>
              </a:spcBef>
            </a:pPr>
            <a:endParaRPr lang="en-US" sz="1600" dirty="0">
              <a:solidFill>
                <a:schemeClr val="bg1"/>
              </a:solidFill>
              <a:latin typeface="Poppins Medium" pitchFamily="2" charset="77"/>
              <a:cs typeface="Poppins Medium" pitchFamily="2" charset="77"/>
            </a:endParaRPr>
          </a:p>
          <a:p>
            <a:pPr algn="l">
              <a:spcBef>
                <a:spcPts val="0"/>
              </a:spcBef>
            </a:pPr>
            <a:endParaRPr lang="en-US" sz="1600" dirty="0">
              <a:solidFill>
                <a:schemeClr val="bg1"/>
              </a:solidFill>
              <a:latin typeface="Poppins Medium" pitchFamily="2" charset="77"/>
              <a:cs typeface="Poppins Medium" pitchFamily="2" charset="77"/>
            </a:endParaRPr>
          </a:p>
          <a:p>
            <a:pPr algn="l">
              <a:spcBef>
                <a:spcPts val="0"/>
              </a:spcBef>
            </a:pPr>
            <a:r>
              <a:rPr lang="en-US" sz="1600" dirty="0">
                <a:solidFill>
                  <a:schemeClr val="bg1"/>
                </a:solidFill>
                <a:latin typeface="Poppins Medium" pitchFamily="2" charset="77"/>
                <a:cs typeface="Poppins Medium" pitchFamily="2" charset="77"/>
              </a:rPr>
              <a:t>	         Eleni Themistokleous</a:t>
            </a:r>
            <a:endParaRPr lang="it-IT" sz="1600" dirty="0">
              <a:solidFill>
                <a:schemeClr val="bg1"/>
              </a:solidFill>
              <a:latin typeface="Poppins Medium" pitchFamily="2" charset="77"/>
              <a:cs typeface="Poppins Medium" pitchFamily="2" charset="77"/>
            </a:endParaRPr>
          </a:p>
        </p:txBody>
      </p:sp>
      <p:pic>
        <p:nvPicPr>
          <p:cNvPr id="14" name="Immagine 13">
            <a:extLst>
              <a:ext uri="{FF2B5EF4-FFF2-40B4-BE49-F238E27FC236}">
                <a16:creationId xmlns:a16="http://schemas.microsoft.com/office/drawing/2014/main" id="{44681493-1CD4-C0C6-6D48-0D471937FBE2}"/>
              </a:ext>
            </a:extLst>
          </p:cNvPr>
          <p:cNvPicPr>
            <a:picLocks noChangeAspect="1"/>
          </p:cNvPicPr>
          <p:nvPr/>
        </p:nvPicPr>
        <p:blipFill>
          <a:blip r:embed="rId4"/>
          <a:stretch>
            <a:fillRect/>
          </a:stretch>
        </p:blipFill>
        <p:spPr>
          <a:xfrm>
            <a:off x="8448765" y="2410096"/>
            <a:ext cx="1566092" cy="331289"/>
          </a:xfrm>
          <a:prstGeom prst="rect">
            <a:avLst/>
          </a:prstGeom>
        </p:spPr>
      </p:pic>
      <p:pic>
        <p:nvPicPr>
          <p:cNvPr id="16" name="Immagine 15" descr="Immagine che contiene Elementi grafici, Carattere, grafica, testo&#10;&#10;Descrizione generata automaticamente">
            <a:extLst>
              <a:ext uri="{FF2B5EF4-FFF2-40B4-BE49-F238E27FC236}">
                <a16:creationId xmlns:a16="http://schemas.microsoft.com/office/drawing/2014/main" id="{0FC034C5-46DD-F064-09B2-757BF6D9ECBD}"/>
              </a:ext>
            </a:extLst>
          </p:cNvPr>
          <p:cNvPicPr>
            <a:picLocks noChangeAspect="1"/>
          </p:cNvPicPr>
          <p:nvPr/>
        </p:nvPicPr>
        <p:blipFill>
          <a:blip r:embed="rId5"/>
          <a:stretch>
            <a:fillRect/>
          </a:stretch>
        </p:blipFill>
        <p:spPr>
          <a:xfrm>
            <a:off x="8339728" y="836022"/>
            <a:ext cx="2711450" cy="1277373"/>
          </a:xfrm>
          <a:prstGeom prst="rect">
            <a:avLst/>
          </a:prstGeom>
        </p:spPr>
      </p:pic>
    </p:spTree>
    <p:extLst>
      <p:ext uri="{BB962C8B-B14F-4D97-AF65-F5344CB8AC3E}">
        <p14:creationId xmlns:p14="http://schemas.microsoft.com/office/powerpoint/2010/main" val="28163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A9956-4B1D-7BF7-5E71-BE073156CA24}"/>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974EEAED-7E91-FA0F-C3A0-79DC3EE5526D}"/>
              </a:ext>
            </a:extLst>
          </p:cNvPr>
          <p:cNvSpPr/>
          <p:nvPr/>
        </p:nvSpPr>
        <p:spPr>
          <a:xfrm>
            <a:off x="-2" y="0"/>
            <a:ext cx="8486275" cy="6866709"/>
          </a:xfrm>
          <a:prstGeom prst="rect">
            <a:avLst/>
          </a:prstGeom>
          <a:solidFill>
            <a:srgbClr val="2F5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descr="Immagine che contiene nero, oscurità, schermata&#10;&#10;Descrizione generata automaticamente">
            <a:extLst>
              <a:ext uri="{FF2B5EF4-FFF2-40B4-BE49-F238E27FC236}">
                <a16:creationId xmlns:a16="http://schemas.microsoft.com/office/drawing/2014/main" id="{7EEB76F3-0954-4A70-039A-BD14D1161744}"/>
              </a:ext>
            </a:extLst>
          </p:cNvPr>
          <p:cNvPicPr>
            <a:picLocks noChangeAspect="1"/>
          </p:cNvPicPr>
          <p:nvPr/>
        </p:nvPicPr>
        <p:blipFill>
          <a:blip r:embed="rId2"/>
          <a:stretch>
            <a:fillRect/>
          </a:stretch>
        </p:blipFill>
        <p:spPr>
          <a:xfrm>
            <a:off x="93650" y="386972"/>
            <a:ext cx="6351087" cy="6351087"/>
          </a:xfrm>
          <a:prstGeom prst="rect">
            <a:avLst/>
          </a:prstGeom>
        </p:spPr>
      </p:pic>
      <p:pic>
        <p:nvPicPr>
          <p:cNvPr id="10" name="Immagine 9">
            <a:extLst>
              <a:ext uri="{FF2B5EF4-FFF2-40B4-BE49-F238E27FC236}">
                <a16:creationId xmlns:a16="http://schemas.microsoft.com/office/drawing/2014/main" id="{7BAA319F-4136-9117-52CB-E3F878851945}"/>
              </a:ext>
            </a:extLst>
          </p:cNvPr>
          <p:cNvPicPr>
            <a:picLocks noChangeAspect="1"/>
          </p:cNvPicPr>
          <p:nvPr/>
        </p:nvPicPr>
        <p:blipFill>
          <a:blip r:embed="rId3"/>
          <a:stretch>
            <a:fillRect/>
          </a:stretch>
        </p:blipFill>
        <p:spPr>
          <a:xfrm>
            <a:off x="247997" y="183286"/>
            <a:ext cx="10550236" cy="6500145"/>
          </a:xfrm>
          <a:prstGeom prst="rect">
            <a:avLst/>
          </a:prstGeom>
        </p:spPr>
      </p:pic>
      <p:sp>
        <p:nvSpPr>
          <p:cNvPr id="3" name="Sottotitolo 2">
            <a:extLst>
              <a:ext uri="{FF2B5EF4-FFF2-40B4-BE49-F238E27FC236}">
                <a16:creationId xmlns:a16="http://schemas.microsoft.com/office/drawing/2014/main" id="{B440D413-0615-BEF0-76FF-64993E2EA2D6}"/>
              </a:ext>
            </a:extLst>
          </p:cNvPr>
          <p:cNvSpPr>
            <a:spLocks noGrp="1"/>
          </p:cNvSpPr>
          <p:nvPr>
            <p:ph type="subTitle" idx="1"/>
          </p:nvPr>
        </p:nvSpPr>
        <p:spPr>
          <a:xfrm>
            <a:off x="522516" y="6093229"/>
            <a:ext cx="6177542" cy="290946"/>
          </a:xfrm>
        </p:spPr>
        <p:txBody>
          <a:bodyPr>
            <a:normAutofit/>
          </a:bodyPr>
          <a:lstStyle/>
          <a:p>
            <a:pPr algn="l">
              <a:spcBef>
                <a:spcPts val="0"/>
              </a:spcBef>
            </a:pPr>
            <a:r>
              <a:rPr lang="it-IT" sz="1200">
                <a:solidFill>
                  <a:schemeClr val="bg1"/>
                </a:solidFill>
                <a:latin typeface="Poppins Medium" pitchFamily="2" charset="77"/>
                <a:cs typeface="Poppins Medium" pitchFamily="2" charset="77"/>
              </a:rPr>
              <a:t>info@digitalin.eu  </a:t>
            </a:r>
            <a:r>
              <a:rPr lang="it-IT" sz="1200">
                <a:solidFill>
                  <a:srgbClr val="E2037E"/>
                </a:solidFill>
                <a:latin typeface="Poppins Light" pitchFamily="2" charset="77"/>
                <a:cs typeface="Poppins Light" pitchFamily="2" charset="77"/>
              </a:rPr>
              <a:t>|</a:t>
            </a:r>
            <a:r>
              <a:rPr lang="it-IT" sz="1200">
                <a:solidFill>
                  <a:schemeClr val="bg1"/>
                </a:solidFill>
                <a:latin typeface="Poppins Medium" pitchFamily="2" charset="77"/>
                <a:cs typeface="Poppins Medium" pitchFamily="2" charset="77"/>
              </a:rPr>
              <a:t>  www.digital-in.eu</a:t>
            </a:r>
          </a:p>
        </p:txBody>
      </p:sp>
      <p:pic>
        <p:nvPicPr>
          <p:cNvPr id="14" name="Immagine 13">
            <a:extLst>
              <a:ext uri="{FF2B5EF4-FFF2-40B4-BE49-F238E27FC236}">
                <a16:creationId xmlns:a16="http://schemas.microsoft.com/office/drawing/2014/main" id="{B86E86AA-620C-05F2-09D2-44D33CC459CA}"/>
              </a:ext>
            </a:extLst>
          </p:cNvPr>
          <p:cNvPicPr>
            <a:picLocks noChangeAspect="1"/>
          </p:cNvPicPr>
          <p:nvPr/>
        </p:nvPicPr>
        <p:blipFill>
          <a:blip r:embed="rId4"/>
          <a:stretch>
            <a:fillRect/>
          </a:stretch>
        </p:blipFill>
        <p:spPr>
          <a:xfrm>
            <a:off x="9554358" y="5806094"/>
            <a:ext cx="1263412" cy="267260"/>
          </a:xfrm>
          <a:prstGeom prst="rect">
            <a:avLst/>
          </a:prstGeom>
        </p:spPr>
      </p:pic>
      <p:pic>
        <p:nvPicPr>
          <p:cNvPr id="16" name="Immagine 15" descr="Immagine che contiene Elementi grafici, Carattere, grafica, testo&#10;&#10;Descrizione generata automaticamente">
            <a:extLst>
              <a:ext uri="{FF2B5EF4-FFF2-40B4-BE49-F238E27FC236}">
                <a16:creationId xmlns:a16="http://schemas.microsoft.com/office/drawing/2014/main" id="{13DA4B02-DF85-5AAF-6DA3-1267F545A8BE}"/>
              </a:ext>
            </a:extLst>
          </p:cNvPr>
          <p:cNvPicPr>
            <a:picLocks noChangeAspect="1"/>
          </p:cNvPicPr>
          <p:nvPr/>
        </p:nvPicPr>
        <p:blipFill>
          <a:blip r:embed="rId5"/>
          <a:stretch>
            <a:fillRect/>
          </a:stretch>
        </p:blipFill>
        <p:spPr>
          <a:xfrm>
            <a:off x="9478573" y="4654638"/>
            <a:ext cx="1893238" cy="891911"/>
          </a:xfrm>
          <a:prstGeom prst="rect">
            <a:avLst/>
          </a:prstGeom>
        </p:spPr>
      </p:pic>
      <p:pic>
        <p:nvPicPr>
          <p:cNvPr id="2" name="Immagine 1">
            <a:hlinkClick r:id="rId6"/>
            <a:extLst>
              <a:ext uri="{FF2B5EF4-FFF2-40B4-BE49-F238E27FC236}">
                <a16:creationId xmlns:a16="http://schemas.microsoft.com/office/drawing/2014/main" id="{EB13F35A-AE70-3690-ADDD-41E47493C035}"/>
              </a:ext>
            </a:extLst>
          </p:cNvPr>
          <p:cNvPicPr>
            <a:picLocks noChangeAspect="1"/>
          </p:cNvPicPr>
          <p:nvPr/>
        </p:nvPicPr>
        <p:blipFill>
          <a:blip r:embed="rId7"/>
          <a:stretch>
            <a:fillRect/>
          </a:stretch>
        </p:blipFill>
        <p:spPr>
          <a:xfrm>
            <a:off x="7023768" y="5967665"/>
            <a:ext cx="368968" cy="368968"/>
          </a:xfrm>
          <a:prstGeom prst="rect">
            <a:avLst/>
          </a:prstGeom>
        </p:spPr>
      </p:pic>
      <p:pic>
        <p:nvPicPr>
          <p:cNvPr id="5" name="Immagine 4">
            <a:hlinkClick r:id="rId8"/>
            <a:extLst>
              <a:ext uri="{FF2B5EF4-FFF2-40B4-BE49-F238E27FC236}">
                <a16:creationId xmlns:a16="http://schemas.microsoft.com/office/drawing/2014/main" id="{AD1473CB-4079-AEB7-E4E5-0CB814145DAE}"/>
              </a:ext>
            </a:extLst>
          </p:cNvPr>
          <p:cNvPicPr>
            <a:picLocks noChangeAspect="1"/>
          </p:cNvPicPr>
          <p:nvPr/>
        </p:nvPicPr>
        <p:blipFill>
          <a:blip r:embed="rId9"/>
          <a:stretch>
            <a:fillRect/>
          </a:stretch>
        </p:blipFill>
        <p:spPr>
          <a:xfrm>
            <a:off x="7467601" y="5975686"/>
            <a:ext cx="368968" cy="368968"/>
          </a:xfrm>
          <a:prstGeom prst="rect">
            <a:avLst/>
          </a:prstGeom>
        </p:spPr>
      </p:pic>
      <p:pic>
        <p:nvPicPr>
          <p:cNvPr id="7" name="Immagine 6">
            <a:hlinkClick r:id="rId10"/>
            <a:extLst>
              <a:ext uri="{FF2B5EF4-FFF2-40B4-BE49-F238E27FC236}">
                <a16:creationId xmlns:a16="http://schemas.microsoft.com/office/drawing/2014/main" id="{97C4A8CB-8A37-9DDE-02E1-636D7943DB2B}"/>
              </a:ext>
            </a:extLst>
          </p:cNvPr>
          <p:cNvPicPr>
            <a:picLocks noChangeAspect="1"/>
          </p:cNvPicPr>
          <p:nvPr/>
        </p:nvPicPr>
        <p:blipFill>
          <a:blip r:embed="rId11"/>
          <a:stretch>
            <a:fillRect/>
          </a:stretch>
        </p:blipFill>
        <p:spPr>
          <a:xfrm>
            <a:off x="7911433" y="5983707"/>
            <a:ext cx="368968" cy="368968"/>
          </a:xfrm>
          <a:prstGeom prst="rect">
            <a:avLst/>
          </a:prstGeom>
        </p:spPr>
      </p:pic>
      <p:sp>
        <p:nvSpPr>
          <p:cNvPr id="8" name="Sottotitolo 2">
            <a:extLst>
              <a:ext uri="{FF2B5EF4-FFF2-40B4-BE49-F238E27FC236}">
                <a16:creationId xmlns:a16="http://schemas.microsoft.com/office/drawing/2014/main" id="{64EAF6AF-CF2B-A193-9934-CEBA0B88371A}"/>
              </a:ext>
            </a:extLst>
          </p:cNvPr>
          <p:cNvSpPr txBox="1">
            <a:spLocks/>
          </p:cNvSpPr>
          <p:nvPr/>
        </p:nvSpPr>
        <p:spPr>
          <a:xfrm>
            <a:off x="6938210" y="5700197"/>
            <a:ext cx="1443790" cy="29094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1200">
                <a:solidFill>
                  <a:schemeClr val="bg1"/>
                </a:solidFill>
                <a:latin typeface="Poppins Medium" pitchFamily="2" charset="77"/>
                <a:cs typeface="Poppins Medium" pitchFamily="2" charset="77"/>
              </a:rPr>
              <a:t>Follow the project</a:t>
            </a:r>
          </a:p>
        </p:txBody>
      </p:sp>
      <p:sp>
        <p:nvSpPr>
          <p:cNvPr id="9" name="TextBox 8">
            <a:extLst>
              <a:ext uri="{FF2B5EF4-FFF2-40B4-BE49-F238E27FC236}">
                <a16:creationId xmlns:a16="http://schemas.microsoft.com/office/drawing/2014/main" id="{E5A6778C-55AD-AD63-8DAC-8481A611C1DF}"/>
              </a:ext>
            </a:extLst>
          </p:cNvPr>
          <p:cNvSpPr txBox="1"/>
          <p:nvPr/>
        </p:nvSpPr>
        <p:spPr>
          <a:xfrm>
            <a:off x="2481330" y="3105834"/>
            <a:ext cx="3523610" cy="646331"/>
          </a:xfrm>
          <a:prstGeom prst="rect">
            <a:avLst/>
          </a:prstGeom>
          <a:noFill/>
        </p:spPr>
        <p:txBody>
          <a:bodyPr wrap="square">
            <a:spAutoFit/>
          </a:bodyPr>
          <a:lstStyle/>
          <a:p>
            <a:pPr>
              <a:spcBef>
                <a:spcPts val="1200"/>
              </a:spcBef>
            </a:pPr>
            <a:r>
              <a:rPr lang="en-US" sz="3600" b="1" dirty="0">
                <a:solidFill>
                  <a:schemeClr val="bg1"/>
                </a:solidFill>
                <a:latin typeface="Poppins" panose="00000500000000000000" pitchFamily="2" charset="0"/>
                <a:cs typeface="Poppins" panose="00000500000000000000" pitchFamily="2" charset="0"/>
              </a:rPr>
              <a:t>THANK YOU</a:t>
            </a:r>
            <a:endParaRPr lang="en-US" sz="3600" dirty="0">
              <a:solidFill>
                <a:schemeClr val="bg1"/>
              </a:solidFill>
              <a:latin typeface="Poppins" panose="00000500000000000000" pitchFamily="2" charset="0"/>
              <a:cs typeface="Poppins" panose="00000500000000000000" pitchFamily="2" charset="0"/>
            </a:endParaRPr>
          </a:p>
        </p:txBody>
      </p:sp>
      <p:sp>
        <p:nvSpPr>
          <p:cNvPr id="15" name="Google Shape;130;p5">
            <a:extLst>
              <a:ext uri="{FF2B5EF4-FFF2-40B4-BE49-F238E27FC236}">
                <a16:creationId xmlns:a16="http://schemas.microsoft.com/office/drawing/2014/main" id="{CB13F58B-2903-7E55-730E-581989513C37}"/>
              </a:ext>
            </a:extLst>
          </p:cNvPr>
          <p:cNvSpPr txBox="1">
            <a:spLocks/>
          </p:cNvSpPr>
          <p:nvPr/>
        </p:nvSpPr>
        <p:spPr>
          <a:xfrm>
            <a:off x="4983781" y="4803184"/>
            <a:ext cx="3100034" cy="11719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008" indent="0">
              <a:spcBef>
                <a:spcPts val="560"/>
              </a:spcBef>
              <a:buNone/>
            </a:pPr>
            <a:r>
              <a:rPr lang="en-US" sz="1600" b="1" i="0" u="none" strike="noStrike" cap="none" dirty="0">
                <a:solidFill>
                  <a:schemeClr val="bg1"/>
                </a:solidFill>
                <a:latin typeface="Aptos" panose="020B0004020202020204" pitchFamily="34" charset="0"/>
                <a:ea typeface="Calibri"/>
                <a:cs typeface="Calibri"/>
                <a:sym typeface="Calibri"/>
              </a:rPr>
              <a:t>Eleni Themisto</a:t>
            </a:r>
            <a:r>
              <a:rPr lang="en-US" sz="1600" b="1" dirty="0">
                <a:solidFill>
                  <a:schemeClr val="bg1"/>
                </a:solidFill>
                <a:latin typeface="Aptos" panose="020B0004020202020204" pitchFamily="34" charset="0"/>
              </a:rPr>
              <a:t>k</a:t>
            </a:r>
            <a:r>
              <a:rPr lang="en-US" sz="1600" b="1" i="0" u="none" strike="noStrike" cap="none" dirty="0">
                <a:solidFill>
                  <a:schemeClr val="bg1"/>
                </a:solidFill>
                <a:latin typeface="Aptos" panose="020B0004020202020204" pitchFamily="34" charset="0"/>
                <a:ea typeface="Calibri"/>
                <a:cs typeface="Calibri"/>
                <a:sym typeface="Calibri"/>
              </a:rPr>
              <a:t>leous</a:t>
            </a:r>
          </a:p>
          <a:p>
            <a:pPr marL="64008" indent="0">
              <a:spcBef>
                <a:spcPts val="560"/>
              </a:spcBef>
              <a:buNone/>
            </a:pPr>
            <a:r>
              <a:rPr lang="en-US" sz="1600" b="1" dirty="0">
                <a:solidFill>
                  <a:schemeClr val="bg1"/>
                </a:solidFill>
                <a:latin typeface="Aptos" panose="020B0004020202020204" pitchFamily="34" charset="0"/>
              </a:rPr>
              <a:t>ANAD</a:t>
            </a:r>
          </a:p>
        </p:txBody>
      </p:sp>
    </p:spTree>
    <p:extLst>
      <p:ext uri="{BB962C8B-B14F-4D97-AF65-F5344CB8AC3E}">
        <p14:creationId xmlns:p14="http://schemas.microsoft.com/office/powerpoint/2010/main" val="2560682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9C3AB-7E22-499B-E200-500BB6AD31E7}"/>
            </a:ext>
          </a:extLst>
        </p:cNvPr>
        <p:cNvGrpSpPr/>
        <p:nvPr/>
      </p:nvGrpSpPr>
      <p:grpSpPr>
        <a:xfrm>
          <a:off x="0" y="0"/>
          <a:ext cx="0" cy="0"/>
          <a:chOff x="0" y="0"/>
          <a:chExt cx="0" cy="0"/>
        </a:xfrm>
      </p:grpSpPr>
      <p:pic>
        <p:nvPicPr>
          <p:cNvPr id="13" name="Immagine 12">
            <a:extLst>
              <a:ext uri="{FF2B5EF4-FFF2-40B4-BE49-F238E27FC236}">
                <a16:creationId xmlns:a16="http://schemas.microsoft.com/office/drawing/2014/main" id="{97B621CA-047E-351C-C064-15BDE49B0C34}"/>
              </a:ext>
            </a:extLst>
          </p:cNvPr>
          <p:cNvPicPr>
            <a:picLocks noChangeAspect="1"/>
          </p:cNvPicPr>
          <p:nvPr/>
        </p:nvPicPr>
        <p:blipFill rotWithShape="1">
          <a:blip r:embed="rId2"/>
          <a:srcRect l="5106" t="141" r="22128" b="141"/>
          <a:stretch/>
        </p:blipFill>
        <p:spPr>
          <a:xfrm>
            <a:off x="6455631" y="131422"/>
            <a:ext cx="5751957" cy="5266114"/>
          </a:xfrm>
          <a:prstGeom prst="rect">
            <a:avLst/>
          </a:prstGeom>
        </p:spPr>
      </p:pic>
      <p:pic>
        <p:nvPicPr>
          <p:cNvPr id="2" name="Immagine 1">
            <a:extLst>
              <a:ext uri="{FF2B5EF4-FFF2-40B4-BE49-F238E27FC236}">
                <a16:creationId xmlns:a16="http://schemas.microsoft.com/office/drawing/2014/main" id="{6A3CD128-2537-F451-9458-FF6CCF581C38}"/>
              </a:ext>
            </a:extLst>
          </p:cNvPr>
          <p:cNvPicPr>
            <a:picLocks noChangeAspect="1"/>
          </p:cNvPicPr>
          <p:nvPr/>
        </p:nvPicPr>
        <p:blipFill>
          <a:blip r:embed="rId3"/>
          <a:stretch>
            <a:fillRect/>
          </a:stretch>
        </p:blipFill>
        <p:spPr>
          <a:xfrm>
            <a:off x="207810" y="131422"/>
            <a:ext cx="7834399" cy="6503715"/>
          </a:xfrm>
          <a:prstGeom prst="rect">
            <a:avLst/>
          </a:prstGeom>
        </p:spPr>
      </p:pic>
      <p:sp>
        <p:nvSpPr>
          <p:cNvPr id="3" name="Sottotitolo 2">
            <a:extLst>
              <a:ext uri="{FF2B5EF4-FFF2-40B4-BE49-F238E27FC236}">
                <a16:creationId xmlns:a16="http://schemas.microsoft.com/office/drawing/2014/main" id="{D15FBC6B-D913-B8F9-D77F-9EA3EBD13F7B}"/>
              </a:ext>
            </a:extLst>
          </p:cNvPr>
          <p:cNvSpPr>
            <a:spLocks noGrp="1"/>
          </p:cNvSpPr>
          <p:nvPr>
            <p:ph type="subTitle" idx="1"/>
          </p:nvPr>
        </p:nvSpPr>
        <p:spPr>
          <a:xfrm>
            <a:off x="522516" y="500686"/>
            <a:ext cx="5396146" cy="1404134"/>
          </a:xfrm>
        </p:spPr>
        <p:txBody>
          <a:bodyPr>
            <a:normAutofit/>
          </a:bodyPr>
          <a:lstStyle/>
          <a:p>
            <a:pPr algn="l">
              <a:spcBef>
                <a:spcPts val="0"/>
              </a:spcBef>
            </a:pPr>
            <a:r>
              <a:rPr lang="it-IT" sz="5200" b="1" dirty="0">
                <a:solidFill>
                  <a:srgbClr val="2F51A4"/>
                </a:solidFill>
                <a:latin typeface="Poppins ExtraBold" pitchFamily="2" charset="77"/>
                <a:cs typeface="Poppins ExtraBold" pitchFamily="2" charset="77"/>
              </a:rPr>
              <a:t>Digital-</a:t>
            </a:r>
            <a:r>
              <a:rPr lang="it-IT" sz="5200" b="1" dirty="0">
                <a:solidFill>
                  <a:srgbClr val="E2037E"/>
                </a:solidFill>
                <a:latin typeface="Poppins ExtraBold" pitchFamily="2" charset="77"/>
                <a:cs typeface="Poppins ExtraBold" pitchFamily="2" charset="77"/>
              </a:rPr>
              <a:t>in</a:t>
            </a:r>
          </a:p>
          <a:p>
            <a:pPr algn="l">
              <a:spcBef>
                <a:spcPts val="0"/>
              </a:spcBef>
            </a:pPr>
            <a:endParaRPr lang="it-IT" sz="1050" dirty="0">
              <a:solidFill>
                <a:srgbClr val="2F51A4"/>
              </a:solidFill>
              <a:latin typeface="Poppins Medium" pitchFamily="2" charset="77"/>
              <a:cs typeface="Poppins Medium" pitchFamily="2" charset="77"/>
            </a:endParaRPr>
          </a:p>
          <a:p>
            <a:pPr algn="l">
              <a:spcBef>
                <a:spcPts val="0"/>
              </a:spcBef>
            </a:pPr>
            <a:r>
              <a:rPr lang="en-US" sz="2100" b="1" dirty="0">
                <a:solidFill>
                  <a:srgbClr val="2F51A4"/>
                </a:solidFill>
                <a:latin typeface="Poppins" pitchFamily="2" charset="77"/>
                <a:cs typeface="Poppins" pitchFamily="2" charset="77"/>
              </a:rPr>
              <a:t>Introduction</a:t>
            </a:r>
            <a:endParaRPr lang="it-IT" sz="2100" b="1" dirty="0">
              <a:solidFill>
                <a:srgbClr val="2F51A4"/>
              </a:solidFill>
              <a:latin typeface="Poppins" pitchFamily="2" charset="77"/>
              <a:cs typeface="Poppins" pitchFamily="2" charset="77"/>
            </a:endParaRPr>
          </a:p>
        </p:txBody>
      </p:sp>
      <p:pic>
        <p:nvPicPr>
          <p:cNvPr id="14" name="Immagine 13">
            <a:extLst>
              <a:ext uri="{FF2B5EF4-FFF2-40B4-BE49-F238E27FC236}">
                <a16:creationId xmlns:a16="http://schemas.microsoft.com/office/drawing/2014/main" id="{95E4D891-EA04-D762-BDDB-361452D82859}"/>
              </a:ext>
            </a:extLst>
          </p:cNvPr>
          <p:cNvPicPr>
            <a:picLocks noChangeAspect="1"/>
          </p:cNvPicPr>
          <p:nvPr/>
        </p:nvPicPr>
        <p:blipFill>
          <a:blip r:embed="rId4"/>
          <a:stretch>
            <a:fillRect/>
          </a:stretch>
        </p:blipFill>
        <p:spPr>
          <a:xfrm>
            <a:off x="8720348" y="6434051"/>
            <a:ext cx="1209610" cy="255879"/>
          </a:xfrm>
          <a:prstGeom prst="rect">
            <a:avLst/>
          </a:prstGeom>
        </p:spPr>
      </p:pic>
      <p:pic>
        <p:nvPicPr>
          <p:cNvPr id="16" name="Immagine 15" descr="Immagine che contiene Elementi grafici, Carattere, grafica, testo&#10;&#10;Descrizione generata automaticamente">
            <a:extLst>
              <a:ext uri="{FF2B5EF4-FFF2-40B4-BE49-F238E27FC236}">
                <a16:creationId xmlns:a16="http://schemas.microsoft.com/office/drawing/2014/main" id="{F0461334-BBC6-1997-4357-68917216E71C}"/>
              </a:ext>
            </a:extLst>
          </p:cNvPr>
          <p:cNvPicPr>
            <a:picLocks noChangeAspect="1"/>
          </p:cNvPicPr>
          <p:nvPr/>
        </p:nvPicPr>
        <p:blipFill>
          <a:blip r:embed="rId5"/>
          <a:stretch>
            <a:fillRect/>
          </a:stretch>
        </p:blipFill>
        <p:spPr>
          <a:xfrm>
            <a:off x="10340324" y="5981595"/>
            <a:ext cx="1546876" cy="728738"/>
          </a:xfrm>
          <a:prstGeom prst="rect">
            <a:avLst/>
          </a:prstGeom>
        </p:spPr>
      </p:pic>
      <p:sp>
        <p:nvSpPr>
          <p:cNvPr id="5" name="Sottotitolo 2">
            <a:extLst>
              <a:ext uri="{FF2B5EF4-FFF2-40B4-BE49-F238E27FC236}">
                <a16:creationId xmlns:a16="http://schemas.microsoft.com/office/drawing/2014/main" id="{70FB8043-A5D5-17FC-87F5-A83C5CEC756E}"/>
              </a:ext>
            </a:extLst>
          </p:cNvPr>
          <p:cNvSpPr txBox="1">
            <a:spLocks/>
          </p:cNvSpPr>
          <p:nvPr/>
        </p:nvSpPr>
        <p:spPr>
          <a:xfrm>
            <a:off x="522516" y="1722547"/>
            <a:ext cx="5933115" cy="47115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07000"/>
              </a:lnSpc>
              <a:buSzPts val="1000"/>
              <a:tabLst>
                <a:tab pos="457200" algn="l"/>
              </a:tabLst>
            </a:pPr>
            <a:r>
              <a:rPr lang="en-US" sz="1600" b="1" kern="100" dirty="0">
                <a:latin typeface="Poppins" panose="00000500000000000000" pitchFamily="2" charset="0"/>
                <a:ea typeface="Aptos" panose="020B0004020202020204" pitchFamily="34" charset="0"/>
                <a:cs typeface="Times New Roman" panose="02020603050405020304" pitchFamily="18" charset="0"/>
              </a:rPr>
              <a:t>Human Resource Development Authority of Cyprus</a:t>
            </a:r>
            <a:endParaRPr lang="en-US" sz="1600" b="1" kern="100" dirty="0">
              <a:effectLst/>
              <a:latin typeface="Poppins" panose="00000500000000000000" pitchFamily="2" charset="0"/>
              <a:ea typeface="Aptos" panose="020B0004020202020204" pitchFamily="34" charset="0"/>
              <a:cs typeface="Times New Roman" panose="02020603050405020304" pitchFamily="18" charset="0"/>
            </a:endParaRPr>
          </a:p>
          <a:p>
            <a:pPr marL="285750" lvl="0" indent="-285750" algn="l">
              <a:lnSpc>
                <a:spcPct val="107000"/>
              </a:lnSpc>
              <a:buSzPts val="1000"/>
              <a:buFont typeface="Arial" panose="020B0604020202020204" pitchFamily="34" charset="0"/>
              <a:buChar char="•"/>
              <a:tabLst>
                <a:tab pos="457200" algn="l"/>
              </a:tabLst>
            </a:pPr>
            <a:r>
              <a:rPr lang="en-GB" sz="1600" kern="100" dirty="0">
                <a:effectLst/>
                <a:latin typeface="Poppins" panose="00000500000000000000" pitchFamily="2" charset="0"/>
                <a:ea typeface="Aptos" panose="020B0004020202020204" pitchFamily="34" charset="0"/>
                <a:cs typeface="Times New Roman" panose="02020603050405020304" pitchFamily="18" charset="0"/>
              </a:rPr>
              <a:t>The HRDA’s vision is the continuous enrichment of the human resources of Cyprus with the appropriate knowledge and skills, in order to respond effectively to the constantly changing conditions of the economy and the labour market and to contribute to the strengthening of the competitiveness and the increase of productivity of the enterprises/organisations.</a:t>
            </a:r>
            <a:endParaRPr lang="en-US" sz="1600" kern="100" dirty="0">
              <a:effectLst/>
              <a:latin typeface="Poppins" panose="00000500000000000000" pitchFamily="2" charset="0"/>
              <a:ea typeface="Aptos" panose="020B0004020202020204" pitchFamily="34" charset="0"/>
              <a:cs typeface="Times New Roman" panose="02020603050405020304" pitchFamily="18" charset="0"/>
            </a:endParaRPr>
          </a:p>
          <a:p>
            <a:pPr marL="285750" indent="-285750" algn="l">
              <a:lnSpc>
                <a:spcPct val="107000"/>
              </a:lnSpc>
              <a:buSzPts val="1000"/>
              <a:buFont typeface="Arial" panose="020B0604020202020204" pitchFamily="34" charset="0"/>
              <a:buChar char="•"/>
              <a:tabLst>
                <a:tab pos="457200" algn="l"/>
              </a:tabLst>
            </a:pPr>
            <a:r>
              <a:rPr lang="en-US" sz="1600" kern="100" dirty="0">
                <a:latin typeface="Poppins" panose="00000500000000000000" pitchFamily="2" charset="0"/>
                <a:ea typeface="Aptos" panose="020B0004020202020204" pitchFamily="34" charset="0"/>
                <a:cs typeface="Times New Roman" panose="02020603050405020304" pitchFamily="18" charset="0"/>
              </a:rPr>
              <a:t>HRDA plays a central role in workforce development, </a:t>
            </a:r>
            <a:r>
              <a:rPr lang="en-GB" sz="1600" kern="100" dirty="0">
                <a:latin typeface="Poppins" panose="00000500000000000000" pitchFamily="2" charset="0"/>
                <a:ea typeface="Aptos" panose="020B0004020202020204" pitchFamily="34" charset="0"/>
                <a:cs typeface="Times New Roman" panose="02020603050405020304" pitchFamily="18" charset="0"/>
              </a:rPr>
              <a:t>supporting the enterprises to upgrade their human resources through training programmes.</a:t>
            </a:r>
            <a:endParaRPr lang="en-US" sz="1600" kern="100" dirty="0">
              <a:latin typeface="Poppins" panose="00000500000000000000" pitchFamily="2" charset="0"/>
              <a:ea typeface="Aptos" panose="020B0004020202020204" pitchFamily="34" charset="0"/>
              <a:cs typeface="Times New Roman" panose="02020603050405020304" pitchFamily="18" charset="0"/>
            </a:endParaRPr>
          </a:p>
          <a:p>
            <a:pPr marL="285750" indent="-285750" algn="l">
              <a:lnSpc>
                <a:spcPct val="107000"/>
              </a:lnSpc>
              <a:buSzPts val="1000"/>
              <a:buFont typeface="Arial" panose="020B0604020202020204" pitchFamily="34" charset="0"/>
              <a:buChar char="•"/>
              <a:tabLst>
                <a:tab pos="457200" algn="l"/>
              </a:tabLst>
            </a:pPr>
            <a:r>
              <a:rPr lang="en-US" sz="1600" kern="100" dirty="0">
                <a:effectLst/>
                <a:latin typeface="Poppins" panose="00000500000000000000" pitchFamily="2" charset="0"/>
                <a:ea typeface="Aptos" panose="020B0004020202020204" pitchFamily="34" charset="0"/>
                <a:cs typeface="Times New Roman" panose="02020603050405020304" pitchFamily="18" charset="0"/>
              </a:rPr>
              <a:t>The organization collaborates with educators and industry experts to create training programs that align with the evolving demands of the labor market in Cyprus.</a:t>
            </a:r>
            <a:r>
              <a:rPr lang="en-GB" sz="1600" kern="100" dirty="0">
                <a:effectLst/>
                <a:latin typeface="Poppins" panose="00000500000000000000" pitchFamily="2" charset="0"/>
                <a:ea typeface="Aptos" panose="020B0004020202020204" pitchFamily="34" charset="0"/>
                <a:cs typeface="Times New Roman" panose="02020603050405020304" pitchFamily="18" charset="0"/>
              </a:rPr>
              <a:t> </a:t>
            </a:r>
            <a:endParaRPr lang="en-US" sz="1600" kern="100" dirty="0">
              <a:effectLst/>
              <a:latin typeface="Poppins" panose="00000500000000000000"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627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772EB-87B7-1A8E-8249-C7420E66638D}"/>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EF7A5E0A-8E4B-72AE-AA5F-2AD7AB27BFAF}"/>
              </a:ext>
            </a:extLst>
          </p:cNvPr>
          <p:cNvPicPr>
            <a:picLocks noChangeAspect="1"/>
          </p:cNvPicPr>
          <p:nvPr/>
        </p:nvPicPr>
        <p:blipFill>
          <a:blip r:embed="rId2"/>
          <a:stretch>
            <a:fillRect/>
          </a:stretch>
        </p:blipFill>
        <p:spPr>
          <a:xfrm>
            <a:off x="313111" y="173323"/>
            <a:ext cx="10857808" cy="6511353"/>
          </a:xfrm>
          <a:prstGeom prst="rect">
            <a:avLst/>
          </a:prstGeom>
        </p:spPr>
      </p:pic>
      <p:sp>
        <p:nvSpPr>
          <p:cNvPr id="5" name="Sottotitolo 2">
            <a:extLst>
              <a:ext uri="{FF2B5EF4-FFF2-40B4-BE49-F238E27FC236}">
                <a16:creationId xmlns:a16="http://schemas.microsoft.com/office/drawing/2014/main" id="{A1C2C4F1-132C-CAA3-5D26-4D34826C9399}"/>
              </a:ext>
            </a:extLst>
          </p:cNvPr>
          <p:cNvSpPr txBox="1">
            <a:spLocks/>
          </p:cNvSpPr>
          <p:nvPr/>
        </p:nvSpPr>
        <p:spPr>
          <a:xfrm>
            <a:off x="522516" y="1441401"/>
            <a:ext cx="10113273" cy="3302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1650"/>
              </a:lnSpc>
              <a:spcBef>
                <a:spcPts val="0"/>
              </a:spcBef>
            </a:pPr>
            <a:endParaRPr lang="en-US" sz="2800" b="1" dirty="0">
              <a:solidFill>
                <a:srgbClr val="2F51A4"/>
              </a:solidFill>
              <a:latin typeface="Poppins" pitchFamily="2" charset="77"/>
              <a:cs typeface="Poppins" pitchFamily="2" charset="77"/>
            </a:endParaRPr>
          </a:p>
        </p:txBody>
      </p:sp>
      <p:sp>
        <p:nvSpPr>
          <p:cNvPr id="10" name="Rettangolo 9">
            <a:extLst>
              <a:ext uri="{FF2B5EF4-FFF2-40B4-BE49-F238E27FC236}">
                <a16:creationId xmlns:a16="http://schemas.microsoft.com/office/drawing/2014/main" id="{0AD39280-EF34-B18D-6CA7-AD5E623A0970}"/>
              </a:ext>
            </a:extLst>
          </p:cNvPr>
          <p:cNvSpPr/>
          <p:nvPr/>
        </p:nvSpPr>
        <p:spPr>
          <a:xfrm>
            <a:off x="10947861" y="5411585"/>
            <a:ext cx="482138" cy="9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descr="Immagine che contiene Elementi grafici, Carattere, grafica, testo&#10;&#10;Descrizione generata automaticamente">
            <a:extLst>
              <a:ext uri="{FF2B5EF4-FFF2-40B4-BE49-F238E27FC236}">
                <a16:creationId xmlns:a16="http://schemas.microsoft.com/office/drawing/2014/main" id="{BFF0DF20-B2B2-CBF4-6E41-1B05BE920380}"/>
              </a:ext>
            </a:extLst>
          </p:cNvPr>
          <p:cNvPicPr>
            <a:picLocks noChangeAspect="1"/>
          </p:cNvPicPr>
          <p:nvPr/>
        </p:nvPicPr>
        <p:blipFill>
          <a:blip r:embed="rId3"/>
          <a:stretch>
            <a:fillRect/>
          </a:stretch>
        </p:blipFill>
        <p:spPr>
          <a:xfrm>
            <a:off x="10471224" y="5538138"/>
            <a:ext cx="1407665" cy="663155"/>
          </a:xfrm>
          <a:prstGeom prst="rect">
            <a:avLst/>
          </a:prstGeom>
        </p:spPr>
      </p:pic>
      <p:sp>
        <p:nvSpPr>
          <p:cNvPr id="7" name="TextBox 6">
            <a:extLst>
              <a:ext uri="{FF2B5EF4-FFF2-40B4-BE49-F238E27FC236}">
                <a16:creationId xmlns:a16="http://schemas.microsoft.com/office/drawing/2014/main" id="{CA224A15-E180-B5BF-DADD-B4E652FC894A}"/>
              </a:ext>
            </a:extLst>
          </p:cNvPr>
          <p:cNvSpPr txBox="1"/>
          <p:nvPr/>
        </p:nvSpPr>
        <p:spPr>
          <a:xfrm>
            <a:off x="638815" y="1441401"/>
            <a:ext cx="9594923" cy="1268168"/>
          </a:xfrm>
          <a:prstGeom prst="rect">
            <a:avLst/>
          </a:prstGeom>
          <a:noFill/>
        </p:spPr>
        <p:txBody>
          <a:bodyPr wrap="square">
            <a:spAutoFit/>
          </a:bodyPr>
          <a:lstStyle/>
          <a:p>
            <a:pPr marL="285750" lvl="0" indent="-285750" algn="l">
              <a:lnSpc>
                <a:spcPct val="107000"/>
              </a:lnSpc>
              <a:buSzPts val="1000"/>
              <a:buFont typeface="Arial" panose="020B0604020202020204" pitchFamily="34" charset="0"/>
              <a:buChar char="•"/>
              <a:tabLst>
                <a:tab pos="457200" algn="l"/>
              </a:tabLst>
            </a:pPr>
            <a:r>
              <a:rPr lang="en-US" sz="1800" kern="100" dirty="0">
                <a:effectLst/>
                <a:latin typeface="Poppins" panose="00000500000000000000" pitchFamily="2" charset="0"/>
                <a:ea typeface="Aptos" panose="020B0004020202020204" pitchFamily="34" charset="0"/>
                <a:cs typeface="Times New Roman" panose="02020603050405020304" pitchFamily="18" charset="0"/>
              </a:rPr>
              <a:t>This presentation provides a summary of insights gathered from faculty feedback on the needs and preferences of adult learners in digital training. These insights offer a perspective on how digital training can become more </a:t>
            </a:r>
            <a:r>
              <a:rPr lang="en-US" sz="1800" u="sng" kern="100" dirty="0">
                <a:effectLst/>
                <a:latin typeface="Poppins" panose="00000500000000000000" pitchFamily="2" charset="0"/>
                <a:ea typeface="Aptos" panose="020B0004020202020204" pitchFamily="34" charset="0"/>
                <a:cs typeface="Times New Roman" panose="02020603050405020304" pitchFamily="18" charset="0"/>
              </a:rPr>
              <a:t>relevant</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a:t>
            </a:r>
            <a:r>
              <a:rPr lang="en-US" sz="1800" u="sng" kern="100" dirty="0">
                <a:effectLst/>
                <a:latin typeface="Poppins" panose="00000500000000000000" pitchFamily="2" charset="0"/>
                <a:ea typeface="Aptos" panose="020B0004020202020204" pitchFamily="34" charset="0"/>
                <a:cs typeface="Times New Roman" panose="02020603050405020304" pitchFamily="18" charset="0"/>
              </a:rPr>
              <a:t>accessible</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and </a:t>
            </a:r>
            <a:r>
              <a:rPr lang="en-US" sz="1800" u="sng" kern="100" dirty="0">
                <a:effectLst/>
                <a:latin typeface="Poppins" panose="00000500000000000000" pitchFamily="2" charset="0"/>
                <a:ea typeface="Aptos" panose="020B0004020202020204" pitchFamily="34" charset="0"/>
                <a:cs typeface="Times New Roman" panose="02020603050405020304" pitchFamily="18" charset="0"/>
              </a:rPr>
              <a:t>effective</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Sottotitolo 2">
            <a:extLst>
              <a:ext uri="{FF2B5EF4-FFF2-40B4-BE49-F238E27FC236}">
                <a16:creationId xmlns:a16="http://schemas.microsoft.com/office/drawing/2014/main" id="{4F8FE1B7-1AD7-7A8D-2F5F-AD4C47BB17F8}"/>
              </a:ext>
            </a:extLst>
          </p:cNvPr>
          <p:cNvSpPr txBox="1">
            <a:spLocks/>
          </p:cNvSpPr>
          <p:nvPr/>
        </p:nvSpPr>
        <p:spPr>
          <a:xfrm>
            <a:off x="638815" y="609833"/>
            <a:ext cx="3458934" cy="56593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5200" b="1" dirty="0">
                <a:solidFill>
                  <a:srgbClr val="2F51A4"/>
                </a:solidFill>
                <a:latin typeface="Poppins ExtraBold" pitchFamily="2" charset="77"/>
                <a:cs typeface="Poppins ExtraBold" pitchFamily="2" charset="77"/>
              </a:rPr>
              <a:t>Digital-</a:t>
            </a:r>
            <a:r>
              <a:rPr lang="it-IT" sz="5200" b="1" dirty="0">
                <a:solidFill>
                  <a:srgbClr val="E2037E"/>
                </a:solidFill>
                <a:latin typeface="Poppins ExtraBold" pitchFamily="2" charset="77"/>
                <a:cs typeface="Poppins ExtraBold" pitchFamily="2" charset="77"/>
              </a:rPr>
              <a:t>in</a:t>
            </a:r>
          </a:p>
          <a:p>
            <a:pPr algn="l">
              <a:spcBef>
                <a:spcPts val="0"/>
              </a:spcBef>
            </a:pPr>
            <a:endParaRPr lang="it-IT" sz="5200" b="1" dirty="0">
              <a:solidFill>
                <a:srgbClr val="E2037E"/>
              </a:solidFill>
              <a:latin typeface="Poppins ExtraBold" pitchFamily="2" charset="77"/>
              <a:cs typeface="Poppins ExtraBold" pitchFamily="2" charset="77"/>
            </a:endParaRPr>
          </a:p>
          <a:p>
            <a:pPr algn="l">
              <a:spcBef>
                <a:spcPts val="0"/>
              </a:spcBef>
            </a:pPr>
            <a:endParaRPr lang="it-IT" sz="5200" b="1" dirty="0">
              <a:solidFill>
                <a:srgbClr val="E2037E"/>
              </a:solidFill>
              <a:latin typeface="Poppins ExtraBold" pitchFamily="2" charset="77"/>
              <a:cs typeface="Poppins ExtraBold" pitchFamily="2" charset="77"/>
            </a:endParaRPr>
          </a:p>
        </p:txBody>
      </p:sp>
    </p:spTree>
    <p:extLst>
      <p:ext uri="{BB962C8B-B14F-4D97-AF65-F5344CB8AC3E}">
        <p14:creationId xmlns:p14="http://schemas.microsoft.com/office/powerpoint/2010/main" val="3083848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BDEED-ABD8-8C25-CD10-31533F904EF5}"/>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55F41CB4-39E0-88B1-94F4-41FF67262BC3}"/>
              </a:ext>
            </a:extLst>
          </p:cNvPr>
          <p:cNvPicPr>
            <a:picLocks noChangeAspect="1"/>
          </p:cNvPicPr>
          <p:nvPr/>
        </p:nvPicPr>
        <p:blipFill>
          <a:blip r:embed="rId2"/>
          <a:stretch>
            <a:fillRect/>
          </a:stretch>
        </p:blipFill>
        <p:spPr>
          <a:xfrm>
            <a:off x="256308" y="184072"/>
            <a:ext cx="10857808" cy="6511353"/>
          </a:xfrm>
          <a:prstGeom prst="rect">
            <a:avLst/>
          </a:prstGeom>
        </p:spPr>
      </p:pic>
      <p:sp>
        <p:nvSpPr>
          <p:cNvPr id="5" name="Sottotitolo 2">
            <a:extLst>
              <a:ext uri="{FF2B5EF4-FFF2-40B4-BE49-F238E27FC236}">
                <a16:creationId xmlns:a16="http://schemas.microsoft.com/office/drawing/2014/main" id="{73B7C856-5FE0-9F89-5E5A-8816DA29C6E4}"/>
              </a:ext>
            </a:extLst>
          </p:cNvPr>
          <p:cNvSpPr txBox="1">
            <a:spLocks/>
          </p:cNvSpPr>
          <p:nvPr/>
        </p:nvSpPr>
        <p:spPr>
          <a:xfrm>
            <a:off x="522516" y="1441401"/>
            <a:ext cx="10113273" cy="3302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1650"/>
              </a:lnSpc>
              <a:spcBef>
                <a:spcPts val="0"/>
              </a:spcBef>
            </a:pPr>
            <a:r>
              <a:rPr lang="en-US" sz="2800" b="1" dirty="0">
                <a:solidFill>
                  <a:srgbClr val="2F51A4"/>
                </a:solidFill>
                <a:latin typeface="Poppins" pitchFamily="2" charset="77"/>
                <a:cs typeface="Poppins" pitchFamily="2" charset="77"/>
              </a:rPr>
              <a:t>The Demand for Customized Programs</a:t>
            </a:r>
          </a:p>
        </p:txBody>
      </p:sp>
      <p:sp>
        <p:nvSpPr>
          <p:cNvPr id="10" name="Rettangolo 9">
            <a:extLst>
              <a:ext uri="{FF2B5EF4-FFF2-40B4-BE49-F238E27FC236}">
                <a16:creationId xmlns:a16="http://schemas.microsoft.com/office/drawing/2014/main" id="{F5CBD0EE-BC6D-FD52-846C-600535D018E5}"/>
              </a:ext>
            </a:extLst>
          </p:cNvPr>
          <p:cNvSpPr/>
          <p:nvPr/>
        </p:nvSpPr>
        <p:spPr>
          <a:xfrm>
            <a:off x="10947861" y="5411585"/>
            <a:ext cx="482138" cy="9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descr="Immagine che contiene Elementi grafici, Carattere, grafica, testo&#10;&#10;Descrizione generata automaticamente">
            <a:extLst>
              <a:ext uri="{FF2B5EF4-FFF2-40B4-BE49-F238E27FC236}">
                <a16:creationId xmlns:a16="http://schemas.microsoft.com/office/drawing/2014/main" id="{921A82D4-24FD-5730-8EAE-F66D081985C2}"/>
              </a:ext>
            </a:extLst>
          </p:cNvPr>
          <p:cNvPicPr>
            <a:picLocks noChangeAspect="1"/>
          </p:cNvPicPr>
          <p:nvPr/>
        </p:nvPicPr>
        <p:blipFill>
          <a:blip r:embed="rId3"/>
          <a:stretch>
            <a:fillRect/>
          </a:stretch>
        </p:blipFill>
        <p:spPr>
          <a:xfrm>
            <a:off x="10471224" y="5538138"/>
            <a:ext cx="1407665" cy="663155"/>
          </a:xfrm>
          <a:prstGeom prst="rect">
            <a:avLst/>
          </a:prstGeom>
        </p:spPr>
      </p:pic>
      <p:sp>
        <p:nvSpPr>
          <p:cNvPr id="7" name="TextBox 6">
            <a:extLst>
              <a:ext uri="{FF2B5EF4-FFF2-40B4-BE49-F238E27FC236}">
                <a16:creationId xmlns:a16="http://schemas.microsoft.com/office/drawing/2014/main" id="{7F09FAEC-AE33-7317-87BD-2372B0988C3E}"/>
              </a:ext>
            </a:extLst>
          </p:cNvPr>
          <p:cNvSpPr txBox="1"/>
          <p:nvPr/>
        </p:nvSpPr>
        <p:spPr>
          <a:xfrm>
            <a:off x="638815" y="2374323"/>
            <a:ext cx="9594923" cy="2157450"/>
          </a:xfrm>
          <a:prstGeom prst="rect">
            <a:avLst/>
          </a:prstGeom>
          <a:noFill/>
        </p:spPr>
        <p:txBody>
          <a:bodyPr wrap="square">
            <a:spAutoFit/>
          </a:bodyPr>
          <a:lstStyle/>
          <a:p>
            <a:pPr marL="342900" lvl="0" indent="-342900">
              <a:lnSpc>
                <a:spcPct val="107000"/>
              </a:lnSpc>
              <a:buSzPts val="1000"/>
              <a:buFont typeface="Symbol" panose="05050102010706020507" pitchFamily="18" charset="2"/>
              <a:buChar char=""/>
              <a:tabLst>
                <a:tab pos="457200" algn="l"/>
              </a:tabLst>
            </a:pPr>
            <a:r>
              <a:rPr lang="en-US" sz="1800" kern="100" dirty="0">
                <a:effectLst/>
                <a:latin typeface="Poppins" panose="00000500000000000000" pitchFamily="2" charset="0"/>
                <a:ea typeface="Aptos" panose="020B0004020202020204" pitchFamily="34" charset="0"/>
                <a:cs typeface="Times New Roman" panose="02020603050405020304" pitchFamily="18" charset="0"/>
              </a:rPr>
              <a:t>Faculty members have consistently noted that standardized programs don’t always meet the varied needs of adult learners. Customization is essential, as different learners come from diverse backgrounds and industries with unique requirements.</a:t>
            </a:r>
          </a:p>
          <a:p>
            <a:pPr marL="342900" lvl="0" indent="-342900">
              <a:lnSpc>
                <a:spcPct val="107000"/>
              </a:lnSpc>
              <a:buSzPts val="1000"/>
              <a:buFont typeface="Symbol" panose="05050102010706020507" pitchFamily="18" charset="2"/>
              <a:buChar char=""/>
              <a:tabLst>
                <a:tab pos="457200" algn="l"/>
              </a:tabLst>
            </a:pPr>
            <a:endParaRPr lang="en-US" sz="1800" kern="100" dirty="0">
              <a:effectLst/>
              <a:latin typeface="Poppins" panose="00000500000000000000" pitchFamily="2"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US" sz="1800" kern="100" dirty="0">
                <a:effectLst/>
                <a:latin typeface="Poppins" panose="00000500000000000000" pitchFamily="2" charset="0"/>
                <a:ea typeface="Aptos" panose="020B0004020202020204" pitchFamily="34" charset="0"/>
                <a:cs typeface="Times New Roman" panose="02020603050405020304" pitchFamily="18" charset="0"/>
              </a:rPr>
              <a:t>Customizing content allows training to be more </a:t>
            </a:r>
            <a:r>
              <a:rPr lang="en-US" sz="1800" u="sng" kern="100" dirty="0">
                <a:effectLst/>
                <a:latin typeface="Poppins" panose="00000500000000000000" pitchFamily="2" charset="0"/>
                <a:ea typeface="Aptos" panose="020B0004020202020204" pitchFamily="34" charset="0"/>
                <a:cs typeface="Times New Roman" panose="02020603050405020304" pitchFamily="18" charset="0"/>
              </a:rPr>
              <a:t>targeted</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and </a:t>
            </a:r>
            <a:r>
              <a:rPr lang="en-US" sz="1800" u="sng" kern="100" dirty="0">
                <a:effectLst/>
                <a:latin typeface="Poppins" panose="00000500000000000000" pitchFamily="2" charset="0"/>
                <a:ea typeface="Aptos" panose="020B0004020202020204" pitchFamily="34" charset="0"/>
                <a:cs typeface="Times New Roman" panose="02020603050405020304" pitchFamily="18" charset="0"/>
              </a:rPr>
              <a:t>relevant</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which can significantly improve learner engagement and practical skill development.</a:t>
            </a:r>
            <a:endParaRPr lang="en-US" sz="1600" b="1" dirty="0">
              <a:latin typeface="Poppins" panose="00000500000000000000" pitchFamily="2" charset="0"/>
              <a:cs typeface="Poppins" panose="00000500000000000000" pitchFamily="2" charset="0"/>
            </a:endParaRPr>
          </a:p>
        </p:txBody>
      </p:sp>
      <p:sp>
        <p:nvSpPr>
          <p:cNvPr id="14" name="Sottotitolo 2">
            <a:extLst>
              <a:ext uri="{FF2B5EF4-FFF2-40B4-BE49-F238E27FC236}">
                <a16:creationId xmlns:a16="http://schemas.microsoft.com/office/drawing/2014/main" id="{7359AA19-1DA2-E9A8-8209-B0C0C9565499}"/>
              </a:ext>
            </a:extLst>
          </p:cNvPr>
          <p:cNvSpPr txBox="1">
            <a:spLocks/>
          </p:cNvSpPr>
          <p:nvPr/>
        </p:nvSpPr>
        <p:spPr>
          <a:xfrm>
            <a:off x="522516" y="481817"/>
            <a:ext cx="3458934" cy="56593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5200" b="1" dirty="0">
                <a:solidFill>
                  <a:srgbClr val="2F51A4"/>
                </a:solidFill>
                <a:latin typeface="Poppins ExtraBold" pitchFamily="2" charset="77"/>
                <a:cs typeface="Poppins ExtraBold" pitchFamily="2" charset="77"/>
              </a:rPr>
              <a:t>Digital-</a:t>
            </a:r>
            <a:r>
              <a:rPr lang="it-IT" sz="5200" b="1" dirty="0">
                <a:solidFill>
                  <a:srgbClr val="E2037E"/>
                </a:solidFill>
                <a:latin typeface="Poppins ExtraBold" pitchFamily="2" charset="77"/>
                <a:cs typeface="Poppins ExtraBold" pitchFamily="2" charset="77"/>
              </a:rPr>
              <a:t>in</a:t>
            </a:r>
          </a:p>
        </p:txBody>
      </p:sp>
    </p:spTree>
    <p:extLst>
      <p:ext uri="{BB962C8B-B14F-4D97-AF65-F5344CB8AC3E}">
        <p14:creationId xmlns:p14="http://schemas.microsoft.com/office/powerpoint/2010/main" val="95113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03AD6-9F3F-45AD-E1CE-BD33D31A65E4}"/>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282E638D-2854-785C-0863-E7CC42045DEA}"/>
              </a:ext>
            </a:extLst>
          </p:cNvPr>
          <p:cNvPicPr>
            <a:picLocks noChangeAspect="1"/>
          </p:cNvPicPr>
          <p:nvPr/>
        </p:nvPicPr>
        <p:blipFill>
          <a:blip r:embed="rId2"/>
          <a:stretch>
            <a:fillRect/>
          </a:stretch>
        </p:blipFill>
        <p:spPr>
          <a:xfrm>
            <a:off x="256308" y="184072"/>
            <a:ext cx="10857808" cy="6511353"/>
          </a:xfrm>
          <a:prstGeom prst="rect">
            <a:avLst/>
          </a:prstGeom>
        </p:spPr>
      </p:pic>
      <p:sp>
        <p:nvSpPr>
          <p:cNvPr id="5" name="Sottotitolo 2">
            <a:extLst>
              <a:ext uri="{FF2B5EF4-FFF2-40B4-BE49-F238E27FC236}">
                <a16:creationId xmlns:a16="http://schemas.microsoft.com/office/drawing/2014/main" id="{CBDDC14E-BA2C-3788-7224-5D981D85301C}"/>
              </a:ext>
            </a:extLst>
          </p:cNvPr>
          <p:cNvSpPr txBox="1">
            <a:spLocks/>
          </p:cNvSpPr>
          <p:nvPr/>
        </p:nvSpPr>
        <p:spPr>
          <a:xfrm>
            <a:off x="522516" y="1441401"/>
            <a:ext cx="10113273" cy="3302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1650"/>
              </a:lnSpc>
              <a:spcBef>
                <a:spcPts val="0"/>
              </a:spcBef>
            </a:pPr>
            <a:r>
              <a:rPr lang="en-US" sz="2800" b="1" dirty="0">
                <a:solidFill>
                  <a:srgbClr val="2F51A4"/>
                </a:solidFill>
                <a:latin typeface="Poppins" pitchFamily="2" charset="77"/>
                <a:cs typeface="Poppins" pitchFamily="2" charset="77"/>
              </a:rPr>
              <a:t>Simplifying Content Delivery</a:t>
            </a:r>
          </a:p>
        </p:txBody>
      </p:sp>
      <p:sp>
        <p:nvSpPr>
          <p:cNvPr id="10" name="Rettangolo 9">
            <a:extLst>
              <a:ext uri="{FF2B5EF4-FFF2-40B4-BE49-F238E27FC236}">
                <a16:creationId xmlns:a16="http://schemas.microsoft.com/office/drawing/2014/main" id="{54C3530D-4920-EB47-0A16-D58B0D8EFE09}"/>
              </a:ext>
            </a:extLst>
          </p:cNvPr>
          <p:cNvSpPr/>
          <p:nvPr/>
        </p:nvSpPr>
        <p:spPr>
          <a:xfrm>
            <a:off x="10947861" y="5411585"/>
            <a:ext cx="482138" cy="9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descr="Immagine che contiene Elementi grafici, Carattere, grafica, testo&#10;&#10;Descrizione generata automaticamente">
            <a:extLst>
              <a:ext uri="{FF2B5EF4-FFF2-40B4-BE49-F238E27FC236}">
                <a16:creationId xmlns:a16="http://schemas.microsoft.com/office/drawing/2014/main" id="{3230A3DA-4E4B-1DAC-2222-4A05BE2DA0C1}"/>
              </a:ext>
            </a:extLst>
          </p:cNvPr>
          <p:cNvPicPr>
            <a:picLocks noChangeAspect="1"/>
          </p:cNvPicPr>
          <p:nvPr/>
        </p:nvPicPr>
        <p:blipFill>
          <a:blip r:embed="rId3"/>
          <a:stretch>
            <a:fillRect/>
          </a:stretch>
        </p:blipFill>
        <p:spPr>
          <a:xfrm>
            <a:off x="10471224" y="5538138"/>
            <a:ext cx="1407665" cy="663155"/>
          </a:xfrm>
          <a:prstGeom prst="rect">
            <a:avLst/>
          </a:prstGeom>
        </p:spPr>
      </p:pic>
      <p:sp>
        <p:nvSpPr>
          <p:cNvPr id="7" name="TextBox 6">
            <a:extLst>
              <a:ext uri="{FF2B5EF4-FFF2-40B4-BE49-F238E27FC236}">
                <a16:creationId xmlns:a16="http://schemas.microsoft.com/office/drawing/2014/main" id="{837D9BC2-F8A8-2184-EDC5-14623BEC36FD}"/>
              </a:ext>
            </a:extLst>
          </p:cNvPr>
          <p:cNvSpPr txBox="1"/>
          <p:nvPr/>
        </p:nvSpPr>
        <p:spPr>
          <a:xfrm>
            <a:off x="648340" y="2372647"/>
            <a:ext cx="10219685" cy="3046347"/>
          </a:xfrm>
          <a:prstGeom prst="rect">
            <a:avLst/>
          </a:prstGeom>
          <a:noFill/>
        </p:spPr>
        <p:txBody>
          <a:bodyPr wrap="square">
            <a:spAutoFit/>
          </a:bodyPr>
          <a:lstStyle/>
          <a:p>
            <a:pPr lvl="0">
              <a:lnSpc>
                <a:spcPct val="107000"/>
              </a:lnSpc>
              <a:buSzPts val="1000"/>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Need for Clear, Practical Content</a:t>
            </a:r>
          </a:p>
          <a:p>
            <a:pPr lvl="0">
              <a:lnSpc>
                <a:spcPct val="107000"/>
              </a:lnSpc>
              <a:buSzPts val="1000"/>
              <a:tabLst>
                <a:tab pos="457200" algn="l"/>
              </a:tabLst>
            </a:pPr>
            <a:endParaRPr lang="en-US" sz="1800" b="1" kern="100" dirty="0">
              <a:effectLst/>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buSzPts val="1000"/>
              <a:tabLst>
                <a:tab pos="457200" algn="l"/>
              </a:tabLst>
            </a:pPr>
            <a:r>
              <a:rPr lang="en-US" sz="1800" kern="100" dirty="0">
                <a:effectLst/>
                <a:latin typeface="Poppins" panose="00000500000000000000" pitchFamily="2" charset="0"/>
                <a:ea typeface="Aptos" panose="020B0004020202020204" pitchFamily="34" charset="0"/>
                <a:cs typeface="Times New Roman" panose="02020603050405020304" pitchFamily="18" charset="0"/>
              </a:rPr>
              <a:t>Adult learners, particularly in digital settings, benefit from content that is </a:t>
            </a:r>
            <a:r>
              <a:rPr lang="en-US" sz="1800" u="sng" kern="100" dirty="0">
                <a:effectLst/>
                <a:latin typeface="Poppins" panose="00000500000000000000" pitchFamily="2" charset="0"/>
                <a:ea typeface="Aptos" panose="020B0004020202020204" pitchFamily="34" charset="0"/>
                <a:cs typeface="Times New Roman" panose="02020603050405020304" pitchFamily="18" charset="0"/>
              </a:rPr>
              <a:t>straightforward</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and </a:t>
            </a:r>
            <a:r>
              <a:rPr lang="en-US" sz="1800" u="sng" kern="100" dirty="0">
                <a:effectLst/>
                <a:latin typeface="Poppins" panose="00000500000000000000" pitchFamily="2" charset="0"/>
                <a:ea typeface="Aptos" panose="020B0004020202020204" pitchFamily="34" charset="0"/>
                <a:cs typeface="Times New Roman" panose="02020603050405020304" pitchFamily="18" charset="0"/>
              </a:rPr>
              <a:t>to the point</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Faculty feedback suggests that focusing on practical skills rather than dense theory helps keep learners engaged and reduces the cognitive load.</a:t>
            </a:r>
          </a:p>
          <a:p>
            <a:pPr lvl="0">
              <a:lnSpc>
                <a:spcPct val="107000"/>
              </a:lnSpc>
              <a:buSzPts val="1000"/>
              <a:tabLst>
                <a:tab pos="457200" algn="l"/>
              </a:tabLst>
            </a:pPr>
            <a:endParaRPr lang="en-US" b="1" kern="100" dirty="0">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buSzPts val="1000"/>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Key Benefit</a:t>
            </a:r>
          </a:p>
          <a:p>
            <a:pPr lvl="0">
              <a:lnSpc>
                <a:spcPct val="107000"/>
              </a:lnSpc>
              <a:buSzPts val="1000"/>
              <a:tabLst>
                <a:tab pos="457200" algn="l"/>
              </a:tabLst>
            </a:pPr>
            <a:endParaRPr lang="en-US" sz="1800" b="1" kern="100" dirty="0">
              <a:effectLst/>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buSzPts val="1000"/>
              <a:tabLst>
                <a:tab pos="457200" algn="l"/>
              </a:tabLst>
            </a:pPr>
            <a:r>
              <a:rPr lang="en-US" sz="1800" kern="100" dirty="0">
                <a:effectLst/>
                <a:latin typeface="Poppins" panose="00000500000000000000" pitchFamily="2" charset="0"/>
                <a:ea typeface="Aptos" panose="020B0004020202020204" pitchFamily="34" charset="0"/>
                <a:cs typeface="Times New Roman" panose="02020603050405020304" pitchFamily="18" charset="0"/>
              </a:rPr>
              <a:t>By simplifying complex information, learners can absorb and apply content more easily, which boosts confidence and helps them progress without feeling overwhelmed.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Sottotitolo 2">
            <a:extLst>
              <a:ext uri="{FF2B5EF4-FFF2-40B4-BE49-F238E27FC236}">
                <a16:creationId xmlns:a16="http://schemas.microsoft.com/office/drawing/2014/main" id="{4AC38EAC-8D30-526D-DF9E-34BD73BD7BE9}"/>
              </a:ext>
            </a:extLst>
          </p:cNvPr>
          <p:cNvSpPr txBox="1">
            <a:spLocks/>
          </p:cNvSpPr>
          <p:nvPr/>
        </p:nvSpPr>
        <p:spPr>
          <a:xfrm>
            <a:off x="522516" y="481817"/>
            <a:ext cx="3458934" cy="56593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5200" b="1" dirty="0">
                <a:solidFill>
                  <a:srgbClr val="2F51A4"/>
                </a:solidFill>
                <a:latin typeface="Poppins ExtraBold" pitchFamily="2" charset="77"/>
                <a:cs typeface="Poppins ExtraBold" pitchFamily="2" charset="77"/>
              </a:rPr>
              <a:t>Digital-</a:t>
            </a:r>
            <a:r>
              <a:rPr lang="it-IT" sz="5200" b="1" dirty="0">
                <a:solidFill>
                  <a:srgbClr val="E2037E"/>
                </a:solidFill>
                <a:latin typeface="Poppins ExtraBold" pitchFamily="2" charset="77"/>
                <a:cs typeface="Poppins ExtraBold" pitchFamily="2" charset="77"/>
              </a:rPr>
              <a:t>in</a:t>
            </a:r>
          </a:p>
        </p:txBody>
      </p:sp>
    </p:spTree>
    <p:extLst>
      <p:ext uri="{BB962C8B-B14F-4D97-AF65-F5344CB8AC3E}">
        <p14:creationId xmlns:p14="http://schemas.microsoft.com/office/powerpoint/2010/main" val="394566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53F05-EAEB-6388-A0D1-1C08BFDE9371}"/>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F04C1258-72BD-E1FE-1948-6B83A42F38C6}"/>
              </a:ext>
            </a:extLst>
          </p:cNvPr>
          <p:cNvPicPr>
            <a:picLocks noChangeAspect="1"/>
          </p:cNvPicPr>
          <p:nvPr/>
        </p:nvPicPr>
        <p:blipFill>
          <a:blip r:embed="rId2"/>
          <a:stretch>
            <a:fillRect/>
          </a:stretch>
        </p:blipFill>
        <p:spPr>
          <a:xfrm>
            <a:off x="256308" y="184072"/>
            <a:ext cx="10857808" cy="6511353"/>
          </a:xfrm>
          <a:prstGeom prst="rect">
            <a:avLst/>
          </a:prstGeom>
        </p:spPr>
      </p:pic>
      <p:sp>
        <p:nvSpPr>
          <p:cNvPr id="5" name="Sottotitolo 2">
            <a:extLst>
              <a:ext uri="{FF2B5EF4-FFF2-40B4-BE49-F238E27FC236}">
                <a16:creationId xmlns:a16="http://schemas.microsoft.com/office/drawing/2014/main" id="{CF8AEC7C-5651-7110-0BA5-B3E9BFD5C1A8}"/>
              </a:ext>
            </a:extLst>
          </p:cNvPr>
          <p:cNvSpPr txBox="1">
            <a:spLocks/>
          </p:cNvSpPr>
          <p:nvPr/>
        </p:nvSpPr>
        <p:spPr>
          <a:xfrm>
            <a:off x="522516" y="1441401"/>
            <a:ext cx="10113273" cy="3302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1650"/>
              </a:lnSpc>
              <a:spcBef>
                <a:spcPts val="0"/>
              </a:spcBef>
            </a:pPr>
            <a:r>
              <a:rPr lang="en-US" sz="2800" b="1" dirty="0">
                <a:solidFill>
                  <a:srgbClr val="2F51A4"/>
                </a:solidFill>
                <a:latin typeface="Poppins" pitchFamily="2" charset="77"/>
                <a:cs typeface="Poppins" pitchFamily="2" charset="77"/>
              </a:rPr>
              <a:t>Ensuring Flexible and Mobile-Friendly Learning</a:t>
            </a:r>
          </a:p>
        </p:txBody>
      </p:sp>
      <p:sp>
        <p:nvSpPr>
          <p:cNvPr id="10" name="Rettangolo 9">
            <a:extLst>
              <a:ext uri="{FF2B5EF4-FFF2-40B4-BE49-F238E27FC236}">
                <a16:creationId xmlns:a16="http://schemas.microsoft.com/office/drawing/2014/main" id="{C92E86E0-C7FB-7EF7-F690-D278764F18D8}"/>
              </a:ext>
            </a:extLst>
          </p:cNvPr>
          <p:cNvSpPr/>
          <p:nvPr/>
        </p:nvSpPr>
        <p:spPr>
          <a:xfrm>
            <a:off x="10947861" y="5411585"/>
            <a:ext cx="482138" cy="9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Sottotitolo 2">
            <a:extLst>
              <a:ext uri="{FF2B5EF4-FFF2-40B4-BE49-F238E27FC236}">
                <a16:creationId xmlns:a16="http://schemas.microsoft.com/office/drawing/2014/main" id="{2103B721-7B47-A517-1CBC-29D9BB97641F}"/>
              </a:ext>
            </a:extLst>
          </p:cNvPr>
          <p:cNvSpPr txBox="1">
            <a:spLocks/>
          </p:cNvSpPr>
          <p:nvPr/>
        </p:nvSpPr>
        <p:spPr>
          <a:xfrm>
            <a:off x="522516" y="481817"/>
            <a:ext cx="3458934" cy="56593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5200" b="1" dirty="0">
                <a:solidFill>
                  <a:srgbClr val="2F51A4"/>
                </a:solidFill>
                <a:latin typeface="Poppins ExtraBold" pitchFamily="2" charset="77"/>
                <a:cs typeface="Poppins ExtraBold" pitchFamily="2" charset="77"/>
              </a:rPr>
              <a:t>Digital-</a:t>
            </a:r>
            <a:r>
              <a:rPr lang="it-IT" sz="5200" b="1" dirty="0">
                <a:solidFill>
                  <a:srgbClr val="E2037E"/>
                </a:solidFill>
                <a:latin typeface="Poppins ExtraBold" pitchFamily="2" charset="77"/>
                <a:cs typeface="Poppins ExtraBold" pitchFamily="2" charset="77"/>
              </a:rPr>
              <a:t>in</a:t>
            </a:r>
          </a:p>
        </p:txBody>
      </p:sp>
      <p:pic>
        <p:nvPicPr>
          <p:cNvPr id="16" name="Immagine 15" descr="Immagine che contiene Elementi grafici, Carattere, grafica, testo&#10;&#10;Descrizione generata automaticamente">
            <a:extLst>
              <a:ext uri="{FF2B5EF4-FFF2-40B4-BE49-F238E27FC236}">
                <a16:creationId xmlns:a16="http://schemas.microsoft.com/office/drawing/2014/main" id="{BD9B6D6D-8169-506E-1A9C-AA3F60B163F5}"/>
              </a:ext>
            </a:extLst>
          </p:cNvPr>
          <p:cNvPicPr>
            <a:picLocks noChangeAspect="1"/>
          </p:cNvPicPr>
          <p:nvPr/>
        </p:nvPicPr>
        <p:blipFill>
          <a:blip r:embed="rId3"/>
          <a:stretch>
            <a:fillRect/>
          </a:stretch>
        </p:blipFill>
        <p:spPr>
          <a:xfrm>
            <a:off x="10471224" y="5538138"/>
            <a:ext cx="1407665" cy="663155"/>
          </a:xfrm>
          <a:prstGeom prst="rect">
            <a:avLst/>
          </a:prstGeom>
        </p:spPr>
      </p:pic>
      <p:sp>
        <p:nvSpPr>
          <p:cNvPr id="4" name="TextBox 3">
            <a:extLst>
              <a:ext uri="{FF2B5EF4-FFF2-40B4-BE49-F238E27FC236}">
                <a16:creationId xmlns:a16="http://schemas.microsoft.com/office/drawing/2014/main" id="{40667856-97DE-F640-9841-E3286D8CAD1C}"/>
              </a:ext>
            </a:extLst>
          </p:cNvPr>
          <p:cNvSpPr txBox="1"/>
          <p:nvPr/>
        </p:nvSpPr>
        <p:spPr>
          <a:xfrm>
            <a:off x="733425" y="2428088"/>
            <a:ext cx="9277350" cy="3342710"/>
          </a:xfrm>
          <a:prstGeom prst="rect">
            <a:avLst/>
          </a:prstGeom>
          <a:noFill/>
        </p:spPr>
        <p:txBody>
          <a:bodyPr wrap="square">
            <a:spAutoFit/>
          </a:bodyPr>
          <a:lstStyle/>
          <a:p>
            <a:pPr lvl="0">
              <a:lnSpc>
                <a:spcPct val="107000"/>
              </a:lnSpc>
              <a:buSzPts val="1000"/>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Access on Mobile Devices</a:t>
            </a:r>
          </a:p>
          <a:p>
            <a:pPr lvl="0">
              <a:lnSpc>
                <a:spcPct val="107000"/>
              </a:lnSpc>
              <a:buSzPts val="1000"/>
              <a:tabLst>
                <a:tab pos="457200" algn="l"/>
              </a:tabLst>
            </a:pPr>
            <a:endParaRPr lang="en-US" b="1" kern="100" dirty="0">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buSzPts val="1000"/>
              <a:tabLst>
                <a:tab pos="457200" algn="l"/>
              </a:tabLst>
            </a:pPr>
            <a:r>
              <a:rPr lang="en-US" sz="1800" kern="100" dirty="0">
                <a:effectLst/>
                <a:latin typeface="Poppins" panose="00000500000000000000" pitchFamily="2" charset="0"/>
                <a:ea typeface="Aptos" panose="020B0004020202020204" pitchFamily="34" charset="0"/>
                <a:cs typeface="Times New Roman" panose="02020603050405020304" pitchFamily="18" charset="0"/>
              </a:rPr>
              <a:t>Feedback highlights that a significant number of adult learners rely on mobile devices such as smartphones to access their training. Ensuring compatibility across devices is crucial to allow flexible learning.</a:t>
            </a:r>
          </a:p>
          <a:p>
            <a:pPr lvl="0">
              <a:lnSpc>
                <a:spcPct val="107000"/>
              </a:lnSpc>
              <a:buSzPts val="1000"/>
              <a:tabLst>
                <a:tab pos="457200" algn="l"/>
              </a:tabLst>
            </a:pPr>
            <a:endParaRPr lang="en-US" b="1" kern="100" dirty="0">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buSzPts val="1000"/>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Value of Mobile Accessibility</a:t>
            </a:r>
          </a:p>
          <a:p>
            <a:pPr lvl="0">
              <a:lnSpc>
                <a:spcPct val="107000"/>
              </a:lnSpc>
              <a:buSzPts val="1000"/>
              <a:tabLst>
                <a:tab pos="457200" algn="l"/>
              </a:tabLst>
            </a:pPr>
            <a:endParaRPr lang="en-US" b="1" kern="100" dirty="0">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buSzPts val="1000"/>
              <a:tabLst>
                <a:tab pos="457200" algn="l"/>
              </a:tabLst>
            </a:pPr>
            <a:r>
              <a:rPr lang="en-US" sz="1800" kern="100" dirty="0">
                <a:effectLst/>
                <a:latin typeface="Poppins" panose="00000500000000000000" pitchFamily="2" charset="0"/>
                <a:ea typeface="Aptos" panose="020B0004020202020204" pitchFamily="34" charset="0"/>
                <a:cs typeface="Times New Roman" panose="02020603050405020304" pitchFamily="18" charset="0"/>
              </a:rPr>
              <a:t>When training materials are mobile-friendly, learners can engage with the content at their convenience, making it easier to balance learning with other commitments and resulting in higher engagement and completion rates.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8274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8A794-2A96-0C95-318A-112A1E93CE2E}"/>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DA6CC180-B784-B144-A6AA-2584C8498EB5}"/>
              </a:ext>
            </a:extLst>
          </p:cNvPr>
          <p:cNvPicPr>
            <a:picLocks noChangeAspect="1"/>
          </p:cNvPicPr>
          <p:nvPr/>
        </p:nvPicPr>
        <p:blipFill>
          <a:blip r:embed="rId2"/>
          <a:stretch>
            <a:fillRect/>
          </a:stretch>
        </p:blipFill>
        <p:spPr>
          <a:xfrm>
            <a:off x="256308" y="184072"/>
            <a:ext cx="10857808" cy="6511353"/>
          </a:xfrm>
          <a:prstGeom prst="rect">
            <a:avLst/>
          </a:prstGeom>
        </p:spPr>
      </p:pic>
      <p:sp>
        <p:nvSpPr>
          <p:cNvPr id="5" name="Sottotitolo 2">
            <a:extLst>
              <a:ext uri="{FF2B5EF4-FFF2-40B4-BE49-F238E27FC236}">
                <a16:creationId xmlns:a16="http://schemas.microsoft.com/office/drawing/2014/main" id="{9CB58889-081D-2DE0-8006-9479EAEF21C6}"/>
              </a:ext>
            </a:extLst>
          </p:cNvPr>
          <p:cNvSpPr txBox="1">
            <a:spLocks/>
          </p:cNvSpPr>
          <p:nvPr/>
        </p:nvSpPr>
        <p:spPr>
          <a:xfrm>
            <a:off x="522516" y="1441401"/>
            <a:ext cx="10113273" cy="3302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1650"/>
              </a:lnSpc>
              <a:spcBef>
                <a:spcPts val="0"/>
              </a:spcBef>
            </a:pPr>
            <a:r>
              <a:rPr lang="en-US" sz="2800" b="1" dirty="0">
                <a:solidFill>
                  <a:srgbClr val="2F51A4"/>
                </a:solidFill>
                <a:latin typeface="Poppins" pitchFamily="2" charset="77"/>
                <a:cs typeface="Poppins" pitchFamily="2" charset="77"/>
              </a:rPr>
              <a:t>Addressing Digital Literacy Gaps</a:t>
            </a:r>
          </a:p>
        </p:txBody>
      </p:sp>
      <p:sp>
        <p:nvSpPr>
          <p:cNvPr id="10" name="Rettangolo 9">
            <a:extLst>
              <a:ext uri="{FF2B5EF4-FFF2-40B4-BE49-F238E27FC236}">
                <a16:creationId xmlns:a16="http://schemas.microsoft.com/office/drawing/2014/main" id="{3E5FC438-BB0B-4008-DF7B-8A3C2826F291}"/>
              </a:ext>
            </a:extLst>
          </p:cNvPr>
          <p:cNvSpPr/>
          <p:nvPr/>
        </p:nvSpPr>
        <p:spPr>
          <a:xfrm>
            <a:off x="10947861" y="5411585"/>
            <a:ext cx="482138" cy="9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descr="Immagine che contiene Elementi grafici, Carattere, grafica, testo&#10;&#10;Descrizione generata automaticamente">
            <a:extLst>
              <a:ext uri="{FF2B5EF4-FFF2-40B4-BE49-F238E27FC236}">
                <a16:creationId xmlns:a16="http://schemas.microsoft.com/office/drawing/2014/main" id="{D84D1E13-12E9-6329-391F-128995BD993B}"/>
              </a:ext>
            </a:extLst>
          </p:cNvPr>
          <p:cNvPicPr>
            <a:picLocks noChangeAspect="1"/>
          </p:cNvPicPr>
          <p:nvPr/>
        </p:nvPicPr>
        <p:blipFill>
          <a:blip r:embed="rId3"/>
          <a:stretch>
            <a:fillRect/>
          </a:stretch>
        </p:blipFill>
        <p:spPr>
          <a:xfrm>
            <a:off x="10471224" y="5538138"/>
            <a:ext cx="1407665" cy="663155"/>
          </a:xfrm>
          <a:prstGeom prst="rect">
            <a:avLst/>
          </a:prstGeom>
        </p:spPr>
      </p:pic>
      <p:sp>
        <p:nvSpPr>
          <p:cNvPr id="7" name="TextBox 6">
            <a:extLst>
              <a:ext uri="{FF2B5EF4-FFF2-40B4-BE49-F238E27FC236}">
                <a16:creationId xmlns:a16="http://schemas.microsoft.com/office/drawing/2014/main" id="{83FBB619-3292-987E-1412-EF764242F4AB}"/>
              </a:ext>
            </a:extLst>
          </p:cNvPr>
          <p:cNvSpPr txBox="1"/>
          <p:nvPr/>
        </p:nvSpPr>
        <p:spPr>
          <a:xfrm>
            <a:off x="728176" y="2165308"/>
            <a:ext cx="10219685" cy="3342197"/>
          </a:xfrm>
          <a:prstGeom prst="rect">
            <a:avLst/>
          </a:prstGeom>
          <a:noFill/>
        </p:spPr>
        <p:txBody>
          <a:bodyPr wrap="square">
            <a:spAutoFit/>
          </a:bodyPr>
          <a:lstStyle/>
          <a:p>
            <a:pPr marL="342900" indent="-342900">
              <a:lnSpc>
                <a:spcPct val="107000"/>
              </a:lnSpc>
              <a:buSzPts val="1000"/>
              <a:buFont typeface="Symbol" panose="05050102010706020507" pitchFamily="18" charset="2"/>
              <a:buChar char=""/>
              <a:tabLst>
                <a:tab pos="457200" algn="l"/>
              </a:tabLst>
            </a:pPr>
            <a:r>
              <a:rPr lang="en-US" kern="100" dirty="0">
                <a:latin typeface="Poppins" panose="00000500000000000000" pitchFamily="2" charset="0"/>
                <a:cs typeface="Times New Roman" panose="02020603050405020304" pitchFamily="18" charset="0"/>
              </a:rPr>
              <a:t>Not all adult learners have the same level of comfort with digital tools. </a:t>
            </a:r>
          </a:p>
          <a:p>
            <a:pPr marL="342900" indent="-342900">
              <a:lnSpc>
                <a:spcPct val="107000"/>
              </a:lnSpc>
              <a:buSzPts val="1000"/>
              <a:buFont typeface="Symbol" panose="05050102010706020507" pitchFamily="18" charset="2"/>
              <a:buChar char=""/>
              <a:tabLst>
                <a:tab pos="457200" algn="l"/>
              </a:tabLst>
            </a:pPr>
            <a:endParaRPr lang="en-US" kern="100" dirty="0">
              <a:latin typeface="Poppins" panose="00000500000000000000" pitchFamily="2" charset="0"/>
              <a:cs typeface="Times New Roman" panose="02020603050405020304" pitchFamily="18" charset="0"/>
            </a:endParaRPr>
          </a:p>
          <a:p>
            <a:pPr marL="342900" indent="-342900">
              <a:lnSpc>
                <a:spcPct val="107000"/>
              </a:lnSpc>
              <a:buSzPts val="1000"/>
              <a:buFont typeface="Symbol" panose="05050102010706020507" pitchFamily="18" charset="2"/>
              <a:buChar char=""/>
              <a:tabLst>
                <a:tab pos="457200" algn="l"/>
              </a:tabLst>
            </a:pPr>
            <a:r>
              <a:rPr lang="en-US" kern="100" dirty="0">
                <a:latin typeface="Poppins" panose="00000500000000000000" pitchFamily="2" charset="0"/>
                <a:cs typeface="Times New Roman" panose="02020603050405020304" pitchFamily="18" charset="0"/>
              </a:rPr>
              <a:t>Faculty have observed that those with limited digital experience may struggle with certain aspects of online training.</a:t>
            </a:r>
          </a:p>
          <a:p>
            <a:pPr marL="342900" indent="-342900">
              <a:lnSpc>
                <a:spcPct val="107000"/>
              </a:lnSpc>
              <a:buSzPts val="1000"/>
              <a:buFont typeface="Symbol" panose="05050102010706020507" pitchFamily="18" charset="2"/>
              <a:buChar char=""/>
              <a:tabLst>
                <a:tab pos="457200" algn="l"/>
              </a:tabLst>
            </a:pPr>
            <a:endParaRPr lang="en-US" kern="100" dirty="0">
              <a:latin typeface="Poppins" panose="00000500000000000000" pitchFamily="2" charset="0"/>
              <a:cs typeface="Times New Roman" panose="02020603050405020304" pitchFamily="18" charset="0"/>
            </a:endParaRPr>
          </a:p>
          <a:p>
            <a:pPr marL="342900" indent="-342900">
              <a:lnSpc>
                <a:spcPct val="107000"/>
              </a:lnSpc>
              <a:buSzPts val="1000"/>
              <a:buFont typeface="Symbol" panose="05050102010706020507" pitchFamily="18" charset="2"/>
              <a:buChar char=""/>
              <a:tabLst>
                <a:tab pos="457200" algn="l"/>
              </a:tabLst>
            </a:pPr>
            <a:r>
              <a:rPr lang="en-US" kern="100" dirty="0">
                <a:latin typeface="Poppins" panose="00000500000000000000" pitchFamily="2" charset="0"/>
                <a:cs typeface="Times New Roman" panose="02020603050405020304" pitchFamily="18" charset="0"/>
              </a:rPr>
              <a:t>To address this, providing simple guides or basic digital support can help less tech-savvy learners participate fully and reduce feelings of frustration.</a:t>
            </a:r>
          </a:p>
          <a:p>
            <a:pPr marL="342900" indent="-342900">
              <a:lnSpc>
                <a:spcPct val="107000"/>
              </a:lnSpc>
              <a:buSzPts val="1000"/>
              <a:buFont typeface="Symbol" panose="05050102010706020507" pitchFamily="18" charset="2"/>
              <a:buChar char=""/>
              <a:tabLst>
                <a:tab pos="457200" algn="l"/>
              </a:tabLst>
            </a:pPr>
            <a:endParaRPr lang="en-US" kern="100" dirty="0">
              <a:latin typeface="Poppins" panose="00000500000000000000" pitchFamily="2" charset="0"/>
              <a:cs typeface="Times New Roman" panose="02020603050405020304" pitchFamily="18" charset="0"/>
            </a:endParaRPr>
          </a:p>
          <a:p>
            <a:pPr marL="342900" indent="-342900">
              <a:lnSpc>
                <a:spcPct val="107000"/>
              </a:lnSpc>
              <a:buSzPts val="1000"/>
              <a:buFont typeface="Symbol" panose="05050102010706020507" pitchFamily="18" charset="2"/>
              <a:buChar char=""/>
              <a:tabLst>
                <a:tab pos="457200" algn="l"/>
              </a:tabLst>
            </a:pPr>
            <a:r>
              <a:rPr lang="en-US" kern="100" dirty="0">
                <a:latin typeface="Poppins" panose="00000500000000000000" pitchFamily="2" charset="0"/>
                <a:cs typeface="Times New Roman" panose="02020603050405020304" pitchFamily="18" charset="0"/>
              </a:rPr>
              <a:t>Additional support in digital literacy ensures that all participants, regardless of their tech experience, can benefit equally from the training.</a:t>
            </a:r>
          </a:p>
          <a:p>
            <a:pPr marL="342900" lvl="0" indent="-342900">
              <a:lnSpc>
                <a:spcPct val="107000"/>
              </a:lnSpc>
              <a:buSzPts val="1000"/>
              <a:buFont typeface="Symbol" panose="05050102010706020507" pitchFamily="18" charset="2"/>
              <a:buChar char=""/>
              <a:tabLst>
                <a:tab pos="4572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Sottotitolo 2">
            <a:extLst>
              <a:ext uri="{FF2B5EF4-FFF2-40B4-BE49-F238E27FC236}">
                <a16:creationId xmlns:a16="http://schemas.microsoft.com/office/drawing/2014/main" id="{80A3E8E2-B16A-5FAF-5DCF-C048BABFB8BB}"/>
              </a:ext>
            </a:extLst>
          </p:cNvPr>
          <p:cNvSpPr txBox="1">
            <a:spLocks/>
          </p:cNvSpPr>
          <p:nvPr/>
        </p:nvSpPr>
        <p:spPr>
          <a:xfrm>
            <a:off x="522516" y="481817"/>
            <a:ext cx="3458934" cy="56593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5200" b="1" dirty="0">
                <a:solidFill>
                  <a:srgbClr val="2F51A4"/>
                </a:solidFill>
                <a:latin typeface="Poppins ExtraBold" pitchFamily="2" charset="77"/>
                <a:cs typeface="Poppins ExtraBold" pitchFamily="2" charset="77"/>
              </a:rPr>
              <a:t>Digital-</a:t>
            </a:r>
            <a:r>
              <a:rPr lang="it-IT" sz="5200" b="1" dirty="0">
                <a:solidFill>
                  <a:srgbClr val="E2037E"/>
                </a:solidFill>
                <a:latin typeface="Poppins ExtraBold" pitchFamily="2" charset="77"/>
                <a:cs typeface="Poppins ExtraBold" pitchFamily="2" charset="77"/>
              </a:rPr>
              <a:t>in</a:t>
            </a:r>
          </a:p>
        </p:txBody>
      </p:sp>
    </p:spTree>
    <p:extLst>
      <p:ext uri="{BB962C8B-B14F-4D97-AF65-F5344CB8AC3E}">
        <p14:creationId xmlns:p14="http://schemas.microsoft.com/office/powerpoint/2010/main" val="552431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BC0EE-0DD1-921F-3E36-182BC9BB5CB0}"/>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5218EE74-02E0-6093-DBB4-9D5036EA9A83}"/>
              </a:ext>
            </a:extLst>
          </p:cNvPr>
          <p:cNvPicPr>
            <a:picLocks noChangeAspect="1"/>
          </p:cNvPicPr>
          <p:nvPr/>
        </p:nvPicPr>
        <p:blipFill>
          <a:blip r:embed="rId2"/>
          <a:stretch>
            <a:fillRect/>
          </a:stretch>
        </p:blipFill>
        <p:spPr>
          <a:xfrm>
            <a:off x="256308" y="184072"/>
            <a:ext cx="10857808" cy="6511353"/>
          </a:xfrm>
          <a:prstGeom prst="rect">
            <a:avLst/>
          </a:prstGeom>
        </p:spPr>
      </p:pic>
      <p:sp>
        <p:nvSpPr>
          <p:cNvPr id="5" name="Sottotitolo 2">
            <a:extLst>
              <a:ext uri="{FF2B5EF4-FFF2-40B4-BE49-F238E27FC236}">
                <a16:creationId xmlns:a16="http://schemas.microsoft.com/office/drawing/2014/main" id="{83022AE5-A4C2-284F-7EA4-C876DB2AF53D}"/>
              </a:ext>
            </a:extLst>
          </p:cNvPr>
          <p:cNvSpPr txBox="1">
            <a:spLocks/>
          </p:cNvSpPr>
          <p:nvPr/>
        </p:nvSpPr>
        <p:spPr>
          <a:xfrm>
            <a:off x="522516" y="1383138"/>
            <a:ext cx="10113273" cy="3302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1650"/>
              </a:lnSpc>
              <a:spcBef>
                <a:spcPts val="0"/>
              </a:spcBef>
            </a:pPr>
            <a:r>
              <a:rPr lang="en-US" sz="2800" b="1" dirty="0">
                <a:solidFill>
                  <a:srgbClr val="2F51A4"/>
                </a:solidFill>
                <a:latin typeface="Poppins" pitchFamily="2" charset="77"/>
                <a:cs typeface="Poppins" pitchFamily="2" charset="77"/>
              </a:rPr>
              <a:t>Emphasizing Relevance and Practicality in Content</a:t>
            </a:r>
          </a:p>
        </p:txBody>
      </p:sp>
      <p:sp>
        <p:nvSpPr>
          <p:cNvPr id="10" name="Rettangolo 9">
            <a:extLst>
              <a:ext uri="{FF2B5EF4-FFF2-40B4-BE49-F238E27FC236}">
                <a16:creationId xmlns:a16="http://schemas.microsoft.com/office/drawing/2014/main" id="{BAC0EC5C-DAF6-EC9A-9670-B40FCDD69E61}"/>
              </a:ext>
            </a:extLst>
          </p:cNvPr>
          <p:cNvSpPr/>
          <p:nvPr/>
        </p:nvSpPr>
        <p:spPr>
          <a:xfrm>
            <a:off x="10947861" y="5411585"/>
            <a:ext cx="482138" cy="9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descr="Immagine che contiene Elementi grafici, Carattere, grafica, testo&#10;&#10;Descrizione generata automaticamente">
            <a:extLst>
              <a:ext uri="{FF2B5EF4-FFF2-40B4-BE49-F238E27FC236}">
                <a16:creationId xmlns:a16="http://schemas.microsoft.com/office/drawing/2014/main" id="{7670353A-095D-BCD5-7944-FE545145E5B1}"/>
              </a:ext>
            </a:extLst>
          </p:cNvPr>
          <p:cNvPicPr>
            <a:picLocks noChangeAspect="1"/>
          </p:cNvPicPr>
          <p:nvPr/>
        </p:nvPicPr>
        <p:blipFill>
          <a:blip r:embed="rId3"/>
          <a:stretch>
            <a:fillRect/>
          </a:stretch>
        </p:blipFill>
        <p:spPr>
          <a:xfrm>
            <a:off x="10471224" y="5538138"/>
            <a:ext cx="1407665" cy="663155"/>
          </a:xfrm>
          <a:prstGeom prst="rect">
            <a:avLst/>
          </a:prstGeom>
        </p:spPr>
      </p:pic>
      <p:sp>
        <p:nvSpPr>
          <p:cNvPr id="7" name="TextBox 6">
            <a:extLst>
              <a:ext uri="{FF2B5EF4-FFF2-40B4-BE49-F238E27FC236}">
                <a16:creationId xmlns:a16="http://schemas.microsoft.com/office/drawing/2014/main" id="{02E1378A-E214-1607-A7EC-792EE3DD478A}"/>
              </a:ext>
            </a:extLst>
          </p:cNvPr>
          <p:cNvSpPr txBox="1"/>
          <p:nvPr/>
        </p:nvSpPr>
        <p:spPr>
          <a:xfrm>
            <a:off x="575369" y="2251800"/>
            <a:ext cx="10372492" cy="3384773"/>
          </a:xfrm>
          <a:prstGeom prst="rect">
            <a:avLst/>
          </a:prstGeom>
          <a:noFill/>
        </p:spPr>
        <p:txBody>
          <a:bodyPr wrap="square">
            <a:spAutoFit/>
          </a:bodyPr>
          <a:lstStyle/>
          <a:p>
            <a:pPr lvl="0">
              <a:lnSpc>
                <a:spcPct val="107000"/>
              </a:lnSpc>
              <a:buSzPts val="1000"/>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Feedback on Job-Focused Skills</a:t>
            </a:r>
          </a:p>
          <a:p>
            <a:pPr lvl="0">
              <a:lnSpc>
                <a:spcPct val="107000"/>
              </a:lnSpc>
              <a:buSzPts val="1000"/>
              <a:tabLst>
                <a:tab pos="457200" algn="l"/>
              </a:tabLst>
            </a:pPr>
            <a:endParaRPr lang="en-US" b="1" kern="100" dirty="0">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buSzPts val="1000"/>
              <a:tabLst>
                <a:tab pos="457200" algn="l"/>
              </a:tabLst>
            </a:pPr>
            <a:r>
              <a:rPr lang="en-US" sz="1800" kern="100" dirty="0">
                <a:effectLst/>
                <a:latin typeface="Poppins" panose="00000500000000000000" pitchFamily="2" charset="0"/>
                <a:ea typeface="Aptos" panose="020B0004020202020204" pitchFamily="34" charset="0"/>
                <a:cs typeface="Times New Roman" panose="02020603050405020304" pitchFamily="18" charset="0"/>
              </a:rPr>
              <a:t>Faculty feedback underscores the importance of designing training programs that emphasize practical, job-relevant skills. Adult learners are often looking for skills they can apply directly to their work.</a:t>
            </a:r>
          </a:p>
          <a:p>
            <a:pPr marL="342900" lvl="0" indent="-342900">
              <a:lnSpc>
                <a:spcPct val="107000"/>
              </a:lnSpc>
              <a:buSzPts val="1000"/>
              <a:buFont typeface="Symbol" panose="05050102010706020507" pitchFamily="18" charset="2"/>
              <a:buChar char=""/>
              <a:tabLst>
                <a:tab pos="457200" algn="l"/>
              </a:tabLst>
            </a:pPr>
            <a:endParaRPr lang="en-US" sz="1800" b="1" kern="100" dirty="0">
              <a:effectLst/>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buSzPts val="1000"/>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Using Local Examples</a:t>
            </a:r>
          </a:p>
          <a:p>
            <a:pPr lvl="0">
              <a:lnSpc>
                <a:spcPct val="107000"/>
              </a:lnSpc>
              <a:buSzPts val="1000"/>
              <a:tabLst>
                <a:tab pos="457200" algn="l"/>
              </a:tabLst>
            </a:pPr>
            <a:endParaRPr lang="en-US" sz="1800" b="1" kern="100" dirty="0">
              <a:effectLst/>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buSzPts val="1000"/>
              <a:tabLst>
                <a:tab pos="457200" algn="l"/>
              </a:tabLst>
            </a:pPr>
            <a:r>
              <a:rPr lang="en-US" sz="1800" kern="100" dirty="0">
                <a:effectLst/>
                <a:latin typeface="Poppins" panose="00000500000000000000" pitchFamily="2" charset="0"/>
                <a:ea typeface="Aptos" panose="020B0004020202020204" pitchFamily="34" charset="0"/>
                <a:cs typeface="Times New Roman" panose="02020603050405020304" pitchFamily="18" charset="0"/>
              </a:rPr>
              <a:t>Incorporating examples or case studies relevant to Cyprus helps make learning feel more practical and connected to learners’ real-world contexts.</a:t>
            </a:r>
            <a:endParaRPr lang="en-US" kern="100" dirty="0">
              <a:latin typeface="Poppins" panose="00000500000000000000" pitchFamily="2" charset="0"/>
              <a:ea typeface="Aptos" panose="020B0004020202020204" pitchFamily="34" charset="0"/>
              <a:cs typeface="Times New Roman" panose="02020603050405020304" pitchFamily="18" charset="0"/>
            </a:endParaRPr>
          </a:p>
          <a:p>
            <a:pPr lvl="0">
              <a:lnSpc>
                <a:spcPct val="107000"/>
              </a:lnSpc>
              <a:spcBef>
                <a:spcPts val="1200"/>
              </a:spcBef>
              <a:spcAft>
                <a:spcPts val="800"/>
              </a:spcAft>
              <a:buSzPts val="1000"/>
              <a:tabLst>
                <a:tab pos="457200" algn="l"/>
              </a:tabLs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Sottotitolo 2">
            <a:extLst>
              <a:ext uri="{FF2B5EF4-FFF2-40B4-BE49-F238E27FC236}">
                <a16:creationId xmlns:a16="http://schemas.microsoft.com/office/drawing/2014/main" id="{30A45356-8429-922C-D363-F733EAE7EA36}"/>
              </a:ext>
            </a:extLst>
          </p:cNvPr>
          <p:cNvSpPr txBox="1">
            <a:spLocks/>
          </p:cNvSpPr>
          <p:nvPr/>
        </p:nvSpPr>
        <p:spPr>
          <a:xfrm>
            <a:off x="522516" y="481817"/>
            <a:ext cx="3458934" cy="56593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5200" b="1" dirty="0">
                <a:solidFill>
                  <a:srgbClr val="2F51A4"/>
                </a:solidFill>
                <a:latin typeface="Poppins ExtraBold" pitchFamily="2" charset="77"/>
                <a:cs typeface="Poppins ExtraBold" pitchFamily="2" charset="77"/>
              </a:rPr>
              <a:t>Digital-</a:t>
            </a:r>
            <a:r>
              <a:rPr lang="it-IT" sz="5200" b="1" dirty="0">
                <a:solidFill>
                  <a:srgbClr val="E2037E"/>
                </a:solidFill>
                <a:latin typeface="Poppins ExtraBold" pitchFamily="2" charset="77"/>
                <a:cs typeface="Poppins ExtraBold" pitchFamily="2" charset="77"/>
              </a:rPr>
              <a:t>in</a:t>
            </a:r>
          </a:p>
        </p:txBody>
      </p:sp>
    </p:spTree>
    <p:extLst>
      <p:ext uri="{BB962C8B-B14F-4D97-AF65-F5344CB8AC3E}">
        <p14:creationId xmlns:p14="http://schemas.microsoft.com/office/powerpoint/2010/main" val="4276341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A5681-CA22-9B0D-A8E7-A528D0D42C46}"/>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213AB899-EAA5-B59D-0C09-741C6BA48169}"/>
              </a:ext>
            </a:extLst>
          </p:cNvPr>
          <p:cNvPicPr>
            <a:picLocks noChangeAspect="1"/>
          </p:cNvPicPr>
          <p:nvPr/>
        </p:nvPicPr>
        <p:blipFill>
          <a:blip r:embed="rId2"/>
          <a:stretch>
            <a:fillRect/>
          </a:stretch>
        </p:blipFill>
        <p:spPr>
          <a:xfrm>
            <a:off x="256308" y="184072"/>
            <a:ext cx="10857808" cy="6511353"/>
          </a:xfrm>
          <a:prstGeom prst="rect">
            <a:avLst/>
          </a:prstGeom>
        </p:spPr>
      </p:pic>
      <p:sp>
        <p:nvSpPr>
          <p:cNvPr id="5" name="Sottotitolo 2">
            <a:extLst>
              <a:ext uri="{FF2B5EF4-FFF2-40B4-BE49-F238E27FC236}">
                <a16:creationId xmlns:a16="http://schemas.microsoft.com/office/drawing/2014/main" id="{3E4C630F-1056-A9A7-DEA0-6188C5E2C74A}"/>
              </a:ext>
            </a:extLst>
          </p:cNvPr>
          <p:cNvSpPr txBox="1">
            <a:spLocks/>
          </p:cNvSpPr>
          <p:nvPr/>
        </p:nvSpPr>
        <p:spPr>
          <a:xfrm>
            <a:off x="522516" y="1383138"/>
            <a:ext cx="10113273" cy="3302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1650"/>
              </a:lnSpc>
              <a:spcBef>
                <a:spcPts val="0"/>
              </a:spcBef>
            </a:pPr>
            <a:r>
              <a:rPr lang="en-US" sz="2800" b="1" dirty="0">
                <a:solidFill>
                  <a:srgbClr val="2F51A4"/>
                </a:solidFill>
                <a:latin typeface="Poppins" pitchFamily="2" charset="77"/>
                <a:cs typeface="Poppins" pitchFamily="2" charset="77"/>
              </a:rPr>
              <a:t>Key Takeaways</a:t>
            </a:r>
          </a:p>
        </p:txBody>
      </p:sp>
      <p:sp>
        <p:nvSpPr>
          <p:cNvPr id="10" name="Rettangolo 9">
            <a:extLst>
              <a:ext uri="{FF2B5EF4-FFF2-40B4-BE49-F238E27FC236}">
                <a16:creationId xmlns:a16="http://schemas.microsoft.com/office/drawing/2014/main" id="{7D13B54B-86D4-533D-9E3A-41C757866CA8}"/>
              </a:ext>
            </a:extLst>
          </p:cNvPr>
          <p:cNvSpPr/>
          <p:nvPr/>
        </p:nvSpPr>
        <p:spPr>
          <a:xfrm>
            <a:off x="10947861" y="5411585"/>
            <a:ext cx="482138" cy="931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descr="Immagine che contiene Elementi grafici, Carattere, grafica, testo&#10;&#10;Descrizione generata automaticamente">
            <a:extLst>
              <a:ext uri="{FF2B5EF4-FFF2-40B4-BE49-F238E27FC236}">
                <a16:creationId xmlns:a16="http://schemas.microsoft.com/office/drawing/2014/main" id="{08A17F96-86B2-4319-46E8-5A5F28B990E6}"/>
              </a:ext>
            </a:extLst>
          </p:cNvPr>
          <p:cNvPicPr>
            <a:picLocks noChangeAspect="1"/>
          </p:cNvPicPr>
          <p:nvPr/>
        </p:nvPicPr>
        <p:blipFill>
          <a:blip r:embed="rId3"/>
          <a:stretch>
            <a:fillRect/>
          </a:stretch>
        </p:blipFill>
        <p:spPr>
          <a:xfrm>
            <a:off x="10471224" y="5538138"/>
            <a:ext cx="1407665" cy="663155"/>
          </a:xfrm>
          <a:prstGeom prst="rect">
            <a:avLst/>
          </a:prstGeom>
        </p:spPr>
      </p:pic>
      <p:sp>
        <p:nvSpPr>
          <p:cNvPr id="7" name="TextBox 6">
            <a:extLst>
              <a:ext uri="{FF2B5EF4-FFF2-40B4-BE49-F238E27FC236}">
                <a16:creationId xmlns:a16="http://schemas.microsoft.com/office/drawing/2014/main" id="{60F8B8B1-0837-1240-921B-AAEE17E93CC1}"/>
              </a:ext>
            </a:extLst>
          </p:cNvPr>
          <p:cNvSpPr txBox="1"/>
          <p:nvPr/>
        </p:nvSpPr>
        <p:spPr>
          <a:xfrm>
            <a:off x="575369" y="2251800"/>
            <a:ext cx="10372492" cy="3138616"/>
          </a:xfrm>
          <a:prstGeom prst="rect">
            <a:avLst/>
          </a:prstGeom>
          <a:noFill/>
        </p:spPr>
        <p:txBody>
          <a:bodyPr wrap="square">
            <a:spAutoFit/>
          </a:bodyPr>
          <a:lstStyle/>
          <a:p>
            <a:pPr lvl="0">
              <a:lnSpc>
                <a:spcPct val="107000"/>
              </a:lnSpc>
              <a:buSzPts val="1000"/>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Adult digital training is most effective when it is:</a:t>
            </a:r>
          </a:p>
          <a:p>
            <a:pPr lvl="0">
              <a:lnSpc>
                <a:spcPct val="107000"/>
              </a:lnSpc>
              <a:buSzPts val="1000"/>
              <a:tabLst>
                <a:tab pos="457200" algn="l"/>
              </a:tabLst>
            </a:pPr>
            <a:endParaRPr lang="en-US" b="1" kern="100" dirty="0">
              <a:latin typeface="Poppins" panose="00000500000000000000" pitchFamily="2" charset="0"/>
              <a:ea typeface="Aptos" panose="020B0004020202020204" pitchFamily="34" charset="0"/>
              <a:cs typeface="Times New Roman" panose="02020603050405020304" pitchFamily="18" charset="0"/>
            </a:endParaRPr>
          </a:p>
          <a:p>
            <a:pPr marL="285750" lvl="0" indent="-285750">
              <a:lnSpc>
                <a:spcPct val="150000"/>
              </a:lnSpc>
              <a:buSzPts val="1000"/>
              <a:buFont typeface="Arial" panose="020B0604020202020204" pitchFamily="34" charset="0"/>
              <a:buChar char="•"/>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Customized</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to meet specific learner needs</a:t>
            </a:r>
          </a:p>
          <a:p>
            <a:pPr marL="285750" lvl="0" indent="-285750">
              <a:lnSpc>
                <a:spcPct val="150000"/>
              </a:lnSpc>
              <a:buSzPts val="1000"/>
              <a:buFont typeface="Arial" panose="020B0604020202020204" pitchFamily="34" charset="0"/>
              <a:buChar char="•"/>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Simplified</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for easier understanding</a:t>
            </a:r>
          </a:p>
          <a:p>
            <a:pPr marL="285750" lvl="0" indent="-285750">
              <a:lnSpc>
                <a:spcPct val="150000"/>
              </a:lnSpc>
              <a:buSzPts val="1000"/>
              <a:buFont typeface="Arial" panose="020B0604020202020204" pitchFamily="34" charset="0"/>
              <a:buChar char="•"/>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Accessible</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on mobile devices</a:t>
            </a:r>
          </a:p>
          <a:p>
            <a:pPr marL="285750" lvl="0" indent="-285750">
              <a:lnSpc>
                <a:spcPct val="150000"/>
              </a:lnSpc>
              <a:buSzPts val="1000"/>
              <a:buFont typeface="Arial" panose="020B0604020202020204" pitchFamily="34" charset="0"/>
              <a:buChar char="•"/>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Focused</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on job-relevant skills</a:t>
            </a:r>
          </a:p>
          <a:p>
            <a:pPr marL="285750" lvl="0" indent="-285750">
              <a:lnSpc>
                <a:spcPct val="150000"/>
              </a:lnSpc>
              <a:buSzPts val="1000"/>
              <a:buFont typeface="Arial" panose="020B0604020202020204" pitchFamily="34" charset="0"/>
              <a:buChar char="•"/>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Interactive</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and </a:t>
            </a: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collaborative</a:t>
            </a:r>
          </a:p>
          <a:p>
            <a:pPr marL="285750" lvl="0" indent="-285750">
              <a:lnSpc>
                <a:spcPct val="150000"/>
              </a:lnSpc>
              <a:buSzPts val="1000"/>
              <a:buFont typeface="Arial" panose="020B0604020202020204" pitchFamily="34" charset="0"/>
              <a:buChar char="•"/>
              <a:tabLst>
                <a:tab pos="457200" algn="l"/>
              </a:tabLst>
            </a:pPr>
            <a:r>
              <a:rPr lang="en-US" sz="1800" b="1" kern="100" dirty="0">
                <a:effectLst/>
                <a:latin typeface="Poppins" panose="00000500000000000000" pitchFamily="2" charset="0"/>
                <a:ea typeface="Aptos" panose="020B0004020202020204" pitchFamily="34" charset="0"/>
                <a:cs typeface="Times New Roman" panose="02020603050405020304" pitchFamily="18" charset="0"/>
              </a:rPr>
              <a:t>Secure</a:t>
            </a:r>
            <a:r>
              <a:rPr lang="en-US" sz="1800" kern="100" dirty="0">
                <a:effectLst/>
                <a:latin typeface="Poppins" panose="00000500000000000000" pitchFamily="2" charset="0"/>
                <a:ea typeface="Aptos" panose="020B0004020202020204" pitchFamily="34" charset="0"/>
                <a:cs typeface="Times New Roman" panose="02020603050405020304" pitchFamily="18" charset="0"/>
              </a:rPr>
              <a:t> and trustworthy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Sottotitolo 2">
            <a:extLst>
              <a:ext uri="{FF2B5EF4-FFF2-40B4-BE49-F238E27FC236}">
                <a16:creationId xmlns:a16="http://schemas.microsoft.com/office/drawing/2014/main" id="{144FA058-4AA9-1DB2-7775-060C25E2C031}"/>
              </a:ext>
            </a:extLst>
          </p:cNvPr>
          <p:cNvSpPr txBox="1">
            <a:spLocks/>
          </p:cNvSpPr>
          <p:nvPr/>
        </p:nvSpPr>
        <p:spPr>
          <a:xfrm>
            <a:off x="522516" y="481817"/>
            <a:ext cx="3458934" cy="56593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5200" b="1" dirty="0">
                <a:solidFill>
                  <a:srgbClr val="2F51A4"/>
                </a:solidFill>
                <a:latin typeface="Poppins ExtraBold" pitchFamily="2" charset="77"/>
                <a:cs typeface="Poppins ExtraBold" pitchFamily="2" charset="77"/>
              </a:rPr>
              <a:t>Digital-</a:t>
            </a:r>
            <a:r>
              <a:rPr lang="it-IT" sz="5200" b="1" dirty="0">
                <a:solidFill>
                  <a:srgbClr val="E2037E"/>
                </a:solidFill>
                <a:latin typeface="Poppins ExtraBold" pitchFamily="2" charset="77"/>
                <a:cs typeface="Poppins ExtraBold" pitchFamily="2" charset="77"/>
              </a:rPr>
              <a:t>in</a:t>
            </a:r>
          </a:p>
        </p:txBody>
      </p:sp>
    </p:spTree>
    <p:extLst>
      <p:ext uri="{BB962C8B-B14F-4D97-AF65-F5344CB8AC3E}">
        <p14:creationId xmlns:p14="http://schemas.microsoft.com/office/powerpoint/2010/main" val="38154857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600</Words>
  <Application>Microsoft Office PowerPoint</Application>
  <PresentationFormat>Widescreen</PresentationFormat>
  <Paragraphs>75</Paragraphs>
  <Slides>10</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10</vt:i4>
      </vt:variant>
    </vt:vector>
  </HeadingPairs>
  <TitlesOfParts>
    <vt:vector size="20" baseType="lpstr">
      <vt:lpstr>Aptos</vt:lpstr>
      <vt:lpstr>Arial</vt:lpstr>
      <vt:lpstr>Calibri</vt:lpstr>
      <vt:lpstr>Calibri Light</vt:lpstr>
      <vt:lpstr>Poppins</vt:lpstr>
      <vt:lpstr>Poppins ExtraBold</vt:lpstr>
      <vt:lpstr>Poppins Light</vt:lpstr>
      <vt:lpstr>Poppins Medium</vt:lpstr>
      <vt:lpstr>Symbol</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Alessio Canuti</dc:creator>
  <cp:lastModifiedBy>Lucia Zucchella</cp:lastModifiedBy>
  <cp:revision>28</cp:revision>
  <dcterms:created xsi:type="dcterms:W3CDTF">2024-01-22T13:06:40Z</dcterms:created>
  <dcterms:modified xsi:type="dcterms:W3CDTF">2025-01-08T09:24:37Z</dcterms:modified>
</cp:coreProperties>
</file>